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279" r:id="rId4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bril Fatface" charset="1" panose="02000503000000020003"/>
      <p:regular r:id="rId10"/>
    </p:embeddedFont>
    <p:embeddedFont>
      <p:font typeface="Abril Fatface Italics" charset="1" panose="02000503000000020003"/>
      <p:regular r:id="rId11"/>
    </p:embeddedFont>
    <p:embeddedFont>
      <p:font typeface="Open Sans Light" charset="1" panose="020B0306030504020204"/>
      <p:regular r:id="rId12"/>
    </p:embeddedFont>
    <p:embeddedFont>
      <p:font typeface="Open Sans Light Bold" charset="1" panose="020B0806030504020204"/>
      <p:regular r:id="rId13"/>
    </p:embeddedFont>
    <p:embeddedFont>
      <p:font typeface="Open Sans Light Italics" charset="1" panose="020B0306030504020204"/>
      <p:regular r:id="rId14"/>
    </p:embeddedFont>
    <p:embeddedFont>
      <p:font typeface="Open Sans Light Bold Italics" charset="1" panose="020B0806030504020204"/>
      <p:regular r:id="rId15"/>
    </p:embeddedFont>
    <p:embeddedFont>
      <p:font typeface="Open Sans" charset="1" panose="020B0606030504020204"/>
      <p:regular r:id="rId16"/>
    </p:embeddedFont>
    <p:embeddedFont>
      <p:font typeface="Open Sans Bold" charset="1" panose="020B0806030504020204"/>
      <p:regular r:id="rId17"/>
    </p:embeddedFont>
    <p:embeddedFont>
      <p:font typeface="Open Sans Italics" charset="1" panose="020B0606030504020204"/>
      <p:regular r:id="rId18"/>
    </p:embeddedFont>
    <p:embeddedFont>
      <p:font typeface="Open Sans Bold Italics" charset="1" panose="020B0806030504020204"/>
      <p:regular r:id="rId19"/>
    </p:embeddedFont>
    <p:embeddedFont>
      <p:font typeface="Open Sans Extra Bold" charset="1" panose="020B0906030804020204"/>
      <p:regular r:id="rId20"/>
    </p:embeddedFont>
    <p:embeddedFont>
      <p:font typeface="Open Sans Extra Bold Italics" charset="1" panose="020B0906030804020204"/>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37" Target="slides/slide16.xml" Type="http://schemas.openxmlformats.org/officeDocument/2006/relationships/slide"/><Relationship Id="rId38" Target="slides/slide17.xml" Type="http://schemas.openxmlformats.org/officeDocument/2006/relationships/slide"/><Relationship Id="rId39" Target="slides/slide18.xml" Type="http://schemas.openxmlformats.org/officeDocument/2006/relationships/slide"/><Relationship Id="rId4" Target="theme/theme1.xml" Type="http://schemas.openxmlformats.org/officeDocument/2006/relationships/theme"/><Relationship Id="rId40" Target="slides/slide19.xml" Type="http://schemas.openxmlformats.org/officeDocument/2006/relationships/slide"/><Relationship Id="rId41" Target="slides/slide20.xml" Type="http://schemas.openxmlformats.org/officeDocument/2006/relationships/slide"/><Relationship Id="rId42" Target="slides/slide21.xml" Type="http://schemas.openxmlformats.org/officeDocument/2006/relationships/slide"/><Relationship Id="rId43" Target="slides/slide22.xml" Type="http://schemas.openxmlformats.org/officeDocument/2006/relationships/slide"/><Relationship Id="rId44" Target="slides/slide23.xml" Type="http://schemas.openxmlformats.org/officeDocument/2006/relationships/slide"/><Relationship Id="rId45" Target="slides/slide24.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31.svg" Type="http://schemas.openxmlformats.org/officeDocument/2006/relationships/image"/><Relationship Id="rId12" Target="../media/image32.png" Type="http://schemas.openxmlformats.org/officeDocument/2006/relationships/image"/><Relationship Id="rId13" Target="../media/image33.png" Type="http://schemas.openxmlformats.org/officeDocument/2006/relationships/image"/><Relationship Id="rId14" Target="../media/image3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39.png" Type="http://schemas.openxmlformats.org/officeDocument/2006/relationships/image"/><Relationship Id="rId12" Target="../media/image40.png" Type="http://schemas.openxmlformats.org/officeDocument/2006/relationships/image"/><Relationship Id="rId13" Target="../media/image41.png" Type="http://schemas.openxmlformats.org/officeDocument/2006/relationships/image"/><Relationship Id="rId14" Target="../media/image42.svg" Type="http://schemas.openxmlformats.org/officeDocument/2006/relationships/image"/><Relationship Id="rId15" Target="../media/image43.png" Type="http://schemas.openxmlformats.org/officeDocument/2006/relationships/image"/><Relationship Id="rId16" Target="../media/image44.svg" Type="http://schemas.openxmlformats.org/officeDocument/2006/relationships/image"/><Relationship Id="rId17" Target="../media/image45.png" Type="http://schemas.openxmlformats.org/officeDocument/2006/relationships/image"/><Relationship Id="rId18" Target="../media/image46.svg" Type="http://schemas.openxmlformats.org/officeDocument/2006/relationships/image"/><Relationship Id="rId19" Target="../media/image47.png" Type="http://schemas.openxmlformats.org/officeDocument/2006/relationships/image"/><Relationship Id="rId2" Target="../media/image1.png" Type="http://schemas.openxmlformats.org/officeDocument/2006/relationships/image"/><Relationship Id="rId20" Target="../media/image48.png" Type="http://schemas.openxmlformats.org/officeDocument/2006/relationships/image"/><Relationship Id="rId21" Target="../media/image49.svg" Type="http://schemas.openxmlformats.org/officeDocument/2006/relationships/image"/><Relationship Id="rId22" Target="../media/image50.png" Type="http://schemas.openxmlformats.org/officeDocument/2006/relationships/image"/><Relationship Id="rId3" Target="../media/image2.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37.png" Type="http://schemas.openxmlformats.org/officeDocument/2006/relationships/image"/><Relationship Id="rId9" Target="../media/image38.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51.png" Type="http://schemas.openxmlformats.org/officeDocument/2006/relationships/image"/><Relationship Id="rId12" Target="../media/image52.svg" Type="http://schemas.openxmlformats.org/officeDocument/2006/relationships/image"/><Relationship Id="rId13" Target="../media/image41.png" Type="http://schemas.openxmlformats.org/officeDocument/2006/relationships/image"/><Relationship Id="rId14" Target="../media/image42.svg" Type="http://schemas.openxmlformats.org/officeDocument/2006/relationships/image"/><Relationship Id="rId15" Target="../media/image45.png" Type="http://schemas.openxmlformats.org/officeDocument/2006/relationships/image"/><Relationship Id="rId16" Target="../media/image46.svg" Type="http://schemas.openxmlformats.org/officeDocument/2006/relationships/image"/><Relationship Id="rId17" Target="../media/image47.png" Type="http://schemas.openxmlformats.org/officeDocument/2006/relationships/image"/><Relationship Id="rId18" Target="../media/image48.png" Type="http://schemas.openxmlformats.org/officeDocument/2006/relationships/image"/><Relationship Id="rId19" Target="../media/image49.svg" Type="http://schemas.openxmlformats.org/officeDocument/2006/relationships/image"/><Relationship Id="rId2" Target="../media/image1.png" Type="http://schemas.openxmlformats.org/officeDocument/2006/relationships/image"/><Relationship Id="rId20" Target="../media/image50.png" Type="http://schemas.openxmlformats.org/officeDocument/2006/relationships/image"/><Relationship Id="rId21" Target="../media/image53.png" Type="http://schemas.openxmlformats.org/officeDocument/2006/relationships/image"/><Relationship Id="rId22" Target="../media/image54.svg" Type="http://schemas.openxmlformats.org/officeDocument/2006/relationships/image"/><Relationship Id="rId3" Target="../media/image2.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39.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55.png" Type="http://schemas.openxmlformats.org/officeDocument/2006/relationships/image"/><Relationship Id="rId12" Target="../media/image56.svg" Type="http://schemas.openxmlformats.org/officeDocument/2006/relationships/image"/><Relationship Id="rId13" Target="../media/image41.png" Type="http://schemas.openxmlformats.org/officeDocument/2006/relationships/image"/><Relationship Id="rId14" Target="../media/image42.svg" Type="http://schemas.openxmlformats.org/officeDocument/2006/relationships/image"/><Relationship Id="rId15" Target="../media/image45.png" Type="http://schemas.openxmlformats.org/officeDocument/2006/relationships/image"/><Relationship Id="rId16" Target="../media/image46.svg" Type="http://schemas.openxmlformats.org/officeDocument/2006/relationships/image"/><Relationship Id="rId17" Target="../media/image47.png" Type="http://schemas.openxmlformats.org/officeDocument/2006/relationships/image"/><Relationship Id="rId18" Target="../media/image48.png" Type="http://schemas.openxmlformats.org/officeDocument/2006/relationships/image"/><Relationship Id="rId19" Target="../media/image49.svg" Type="http://schemas.openxmlformats.org/officeDocument/2006/relationships/image"/><Relationship Id="rId2" Target="../media/image1.png" Type="http://schemas.openxmlformats.org/officeDocument/2006/relationships/image"/><Relationship Id="rId20" Target="../media/image50.png" Type="http://schemas.openxmlformats.org/officeDocument/2006/relationships/image"/><Relationship Id="rId21" Target="../media/image57.png" Type="http://schemas.openxmlformats.org/officeDocument/2006/relationships/image"/><Relationship Id="rId3" Target="../media/image2.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39.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8.png" Type="http://schemas.openxmlformats.org/officeDocument/2006/relationships/image"/><Relationship Id="rId5" Target="../media/image59.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0.png" Type="http://schemas.openxmlformats.org/officeDocument/2006/relationships/image"/><Relationship Id="rId5" Target="../media/image61.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2.jpe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 Id="rId6" Target="../media/image65.png" Type="http://schemas.openxmlformats.org/officeDocument/2006/relationships/image"/><Relationship Id="rId7" Target="../media/image66.svg" Type="http://schemas.openxmlformats.org/officeDocument/2006/relationships/image"/><Relationship Id="rId8" Target="../media/image67.png" Type="http://schemas.openxmlformats.org/officeDocument/2006/relationships/image"/><Relationship Id="rId9" Target="../media/image68.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9.png" Type="http://schemas.openxmlformats.org/officeDocument/2006/relationships/image"/><Relationship Id="rId5" Target="../media/image70.svg" Type="http://schemas.openxmlformats.org/officeDocument/2006/relationships/image"/><Relationship Id="rId6" Target="../media/image71.png" Type="http://schemas.openxmlformats.org/officeDocument/2006/relationships/image"/><Relationship Id="rId7" Target="../media/image7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7.png" Type="http://schemas.openxmlformats.org/officeDocument/2006/relationships/image"/><Relationship Id="rId11" Target="../media/image78.svg" Type="http://schemas.openxmlformats.org/officeDocument/2006/relationships/image"/><Relationship Id="rId12" Target="../media/image79.png" Type="http://schemas.openxmlformats.org/officeDocument/2006/relationships/image"/><Relationship Id="rId13" Target="../media/image80.svg" Type="http://schemas.openxmlformats.org/officeDocument/2006/relationships/image"/><Relationship Id="rId14" Target="../media/image81.png" Type="http://schemas.openxmlformats.org/officeDocument/2006/relationships/image"/><Relationship Id="rId15" Target="../media/image8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69.png" Type="http://schemas.openxmlformats.org/officeDocument/2006/relationships/image"/><Relationship Id="rId5" Target="../media/image70.svg" Type="http://schemas.openxmlformats.org/officeDocument/2006/relationships/image"/><Relationship Id="rId6" Target="../media/image73.png" Type="http://schemas.openxmlformats.org/officeDocument/2006/relationships/image"/><Relationship Id="rId7" Target="../media/image74.svg" Type="http://schemas.openxmlformats.org/officeDocument/2006/relationships/image"/><Relationship Id="rId8" Target="../media/image75.png" Type="http://schemas.openxmlformats.org/officeDocument/2006/relationships/image"/><Relationship Id="rId9" Target="../media/image76.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1.png" Type="http://schemas.openxmlformats.org/officeDocument/2006/relationships/image"/><Relationship Id="rId11" Target="../media/image92.png" Type="http://schemas.openxmlformats.org/officeDocument/2006/relationships/image"/><Relationship Id="rId12" Target="../media/image93.png" Type="http://schemas.openxmlformats.org/officeDocument/2006/relationships/image"/><Relationship Id="rId2" Target="../media/image83.png" Type="http://schemas.openxmlformats.org/officeDocument/2006/relationships/image"/><Relationship Id="rId3" Target="../media/image84.svg" Type="http://schemas.openxmlformats.org/officeDocument/2006/relationships/image"/><Relationship Id="rId4" Target="../media/image85.png" Type="http://schemas.openxmlformats.org/officeDocument/2006/relationships/image"/><Relationship Id="rId5" Target="../media/image86.svg" Type="http://schemas.openxmlformats.org/officeDocument/2006/relationships/image"/><Relationship Id="rId6" Target="../media/image87.png" Type="http://schemas.openxmlformats.org/officeDocument/2006/relationships/image"/><Relationship Id="rId7" Target="../media/image88.svg" Type="http://schemas.openxmlformats.org/officeDocument/2006/relationships/image"/><Relationship Id="rId8" Target="../media/image89.png" Type="http://schemas.openxmlformats.org/officeDocument/2006/relationships/image"/><Relationship Id="rId9" Target="../media/image90.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2.png" Type="http://schemas.openxmlformats.org/officeDocument/2006/relationships/image"/><Relationship Id="rId11" Target="../media/image103.svg" Type="http://schemas.openxmlformats.org/officeDocument/2006/relationships/image"/><Relationship Id="rId12" Target="../media/image104.png" Type="http://schemas.openxmlformats.org/officeDocument/2006/relationships/image"/><Relationship Id="rId13" Target="../media/image105.svg" Type="http://schemas.openxmlformats.org/officeDocument/2006/relationships/image"/><Relationship Id="rId2" Target="../media/image94.png" Type="http://schemas.openxmlformats.org/officeDocument/2006/relationships/image"/><Relationship Id="rId3" Target="../media/image95.png" Type="http://schemas.openxmlformats.org/officeDocument/2006/relationships/image"/><Relationship Id="rId4" Target="../media/image96.svg" Type="http://schemas.openxmlformats.org/officeDocument/2006/relationships/image"/><Relationship Id="rId5" Target="../media/image97.png" Type="http://schemas.openxmlformats.org/officeDocument/2006/relationships/image"/><Relationship Id="rId6" Target="../media/image98.svg" Type="http://schemas.openxmlformats.org/officeDocument/2006/relationships/image"/><Relationship Id="rId7" Target="../media/image99.png" Type="http://schemas.openxmlformats.org/officeDocument/2006/relationships/image"/><Relationship Id="rId8" Target="../media/image100.png" Type="http://schemas.openxmlformats.org/officeDocument/2006/relationships/image"/><Relationship Id="rId9" Target="../media/image101.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6.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19.pn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C730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35596" y="-1390246"/>
            <a:ext cx="3310618" cy="2919363"/>
          </a:xfrm>
          <a:prstGeom prst="rect">
            <a:avLst/>
          </a:prstGeom>
        </p:spPr>
      </p:pic>
      <p:grpSp>
        <p:nvGrpSpPr>
          <p:cNvPr name="Group 3" id="3"/>
          <p:cNvGrpSpPr>
            <a:grpSpLocks noChangeAspect="true"/>
          </p:cNvGrpSpPr>
          <p:nvPr/>
        </p:nvGrpSpPr>
        <p:grpSpPr>
          <a:xfrm rot="0">
            <a:off x="1028700" y="1529118"/>
            <a:ext cx="7228765" cy="7228765"/>
            <a:chOff x="0" y="0"/>
            <a:chExt cx="3282950" cy="3282950"/>
          </a:xfrm>
        </p:grpSpPr>
        <p:sp>
          <p:nvSpPr>
            <p:cNvPr name="Freeform 4" id="4"/>
            <p:cNvSpPr/>
            <p:nvPr/>
          </p:nvSpPr>
          <p:spPr>
            <a:xfrm flipH="false" flipV="false">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4"/>
              <a:stretch>
                <a:fillRect l="-36956" r="-36956" t="0" b="0"/>
              </a:stretch>
            </a:blipFill>
          </p:spPr>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259300" y="-184352"/>
            <a:ext cx="1700408" cy="1499451"/>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437796" y="7588773"/>
            <a:ext cx="1700408" cy="1499451"/>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8757882"/>
            <a:ext cx="2075022" cy="1829792"/>
          </a:xfrm>
          <a:prstGeom prst="rect">
            <a:avLst/>
          </a:prstGeom>
        </p:spPr>
      </p:pic>
      <p:sp>
        <p:nvSpPr>
          <p:cNvPr name="TextBox 8" id="8"/>
          <p:cNvSpPr txBox="true"/>
          <p:nvPr/>
        </p:nvSpPr>
        <p:spPr>
          <a:xfrm rot="0">
            <a:off x="8896634" y="1261619"/>
            <a:ext cx="8362666" cy="1980931"/>
          </a:xfrm>
          <a:prstGeom prst="rect">
            <a:avLst/>
          </a:prstGeom>
        </p:spPr>
        <p:txBody>
          <a:bodyPr anchor="t" rtlCol="false" tIns="0" lIns="0" bIns="0" rIns="0">
            <a:spAutoFit/>
          </a:bodyPr>
          <a:lstStyle/>
          <a:p>
            <a:pPr algn="r">
              <a:lnSpc>
                <a:spcPts val="16289"/>
              </a:lnSpc>
            </a:pPr>
            <a:r>
              <a:rPr lang="en-US" sz="11635">
                <a:solidFill>
                  <a:srgbClr val="FFFFFF"/>
                </a:solidFill>
                <a:latin typeface="Open Sans Bold"/>
              </a:rPr>
              <a:t>VEGETABLE</a:t>
            </a:r>
          </a:p>
        </p:txBody>
      </p:sp>
      <p:sp>
        <p:nvSpPr>
          <p:cNvPr name="TextBox 9" id="9"/>
          <p:cNvSpPr txBox="true"/>
          <p:nvPr/>
        </p:nvSpPr>
        <p:spPr>
          <a:xfrm rot="0">
            <a:off x="8896634" y="2833438"/>
            <a:ext cx="8362666" cy="1849517"/>
          </a:xfrm>
          <a:prstGeom prst="rect">
            <a:avLst/>
          </a:prstGeom>
        </p:spPr>
        <p:txBody>
          <a:bodyPr anchor="t" rtlCol="false" tIns="0" lIns="0" bIns="0" rIns="0">
            <a:spAutoFit/>
          </a:bodyPr>
          <a:lstStyle/>
          <a:p>
            <a:pPr algn="r">
              <a:lnSpc>
                <a:spcPts val="15133"/>
              </a:lnSpc>
            </a:pPr>
            <a:r>
              <a:rPr lang="en-US" sz="10809">
                <a:solidFill>
                  <a:srgbClr val="FFFFFF"/>
                </a:solidFill>
                <a:latin typeface="Abril Fatface"/>
              </a:rPr>
              <a:t>MARKET</a:t>
            </a:r>
          </a:p>
        </p:txBody>
      </p:sp>
      <p:sp>
        <p:nvSpPr>
          <p:cNvPr name="TextBox 10" id="10"/>
          <p:cNvSpPr txBox="true"/>
          <p:nvPr/>
        </p:nvSpPr>
        <p:spPr>
          <a:xfrm rot="0">
            <a:off x="8896634" y="4473405"/>
            <a:ext cx="8362666" cy="1849517"/>
          </a:xfrm>
          <a:prstGeom prst="rect">
            <a:avLst/>
          </a:prstGeom>
        </p:spPr>
        <p:txBody>
          <a:bodyPr anchor="t" rtlCol="false" tIns="0" lIns="0" bIns="0" rIns="0">
            <a:spAutoFit/>
          </a:bodyPr>
          <a:lstStyle/>
          <a:p>
            <a:pPr algn="r">
              <a:lnSpc>
                <a:spcPts val="15133"/>
              </a:lnSpc>
            </a:pPr>
            <a:r>
              <a:rPr lang="en-US" sz="10809">
                <a:solidFill>
                  <a:srgbClr val="FFFFFF"/>
                </a:solidFill>
                <a:latin typeface="Abril Fatface"/>
              </a:rPr>
              <a:t>ANALYSIS</a:t>
            </a:r>
          </a:p>
        </p:txBody>
      </p:sp>
      <p:sp>
        <p:nvSpPr>
          <p:cNvPr name="TextBox 11" id="11"/>
          <p:cNvSpPr txBox="true"/>
          <p:nvPr/>
        </p:nvSpPr>
        <p:spPr>
          <a:xfrm rot="0">
            <a:off x="9020317" y="6491942"/>
            <a:ext cx="8115300" cy="1401843"/>
          </a:xfrm>
          <a:prstGeom prst="rect">
            <a:avLst/>
          </a:prstGeom>
        </p:spPr>
        <p:txBody>
          <a:bodyPr anchor="t" rtlCol="false" tIns="0" lIns="0" bIns="0" rIns="0">
            <a:spAutoFit/>
          </a:bodyPr>
          <a:lstStyle/>
          <a:p>
            <a:pPr algn="r">
              <a:lnSpc>
                <a:spcPts val="5683"/>
              </a:lnSpc>
            </a:pPr>
            <a:r>
              <a:rPr lang="en-US" sz="4059">
                <a:solidFill>
                  <a:srgbClr val="FFFFFF"/>
                </a:solidFill>
                <a:latin typeface="Open Sans"/>
              </a:rPr>
              <a:t>Unearthing Insights into the Vegetable Market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3C730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137221"/>
            <a:ext cx="1700408" cy="149945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953449" y="374207"/>
            <a:ext cx="9440844" cy="6856413"/>
          </a:xfrm>
          <a:prstGeom prst="rect">
            <a:avLst/>
          </a:prstGeom>
        </p:spPr>
      </p:pic>
      <p:grpSp>
        <p:nvGrpSpPr>
          <p:cNvPr name="Group 4" id="4"/>
          <p:cNvGrpSpPr/>
          <p:nvPr/>
        </p:nvGrpSpPr>
        <p:grpSpPr>
          <a:xfrm rot="0">
            <a:off x="1210770" y="6479304"/>
            <a:ext cx="15905408" cy="2206398"/>
            <a:chOff x="0" y="0"/>
            <a:chExt cx="21207210" cy="2941864"/>
          </a:xfrm>
        </p:grpSpPr>
        <p:grpSp>
          <p:nvGrpSpPr>
            <p:cNvPr name="Group 5" id="5"/>
            <p:cNvGrpSpPr/>
            <p:nvPr/>
          </p:nvGrpSpPr>
          <p:grpSpPr>
            <a:xfrm rot="-10800000">
              <a:off x="2090313" y="0"/>
              <a:ext cx="19116898" cy="2941864"/>
              <a:chOff x="0" y="0"/>
              <a:chExt cx="23437805" cy="3606800"/>
            </a:xfrm>
          </p:grpSpPr>
          <p:sp>
            <p:nvSpPr>
              <p:cNvPr name="Freeform 6" id="6"/>
              <p:cNvSpPr/>
              <p:nvPr/>
            </p:nvSpPr>
            <p:spPr>
              <a:xfrm flipH="false" flipV="false">
                <a:off x="0" y="0"/>
                <a:ext cx="23437805" cy="3606800"/>
              </a:xfrm>
              <a:custGeom>
                <a:avLst/>
                <a:gdLst/>
                <a:ahLst/>
                <a:cxnLst/>
                <a:rect r="r" b="b" t="t" l="l"/>
                <a:pathLst>
                  <a:path h="3606800" w="23437805">
                    <a:moveTo>
                      <a:pt x="23437805" y="0"/>
                    </a:moveTo>
                    <a:lnTo>
                      <a:pt x="1041400" y="0"/>
                    </a:lnTo>
                    <a:lnTo>
                      <a:pt x="0" y="1803400"/>
                    </a:lnTo>
                    <a:lnTo>
                      <a:pt x="1041400" y="3606800"/>
                    </a:lnTo>
                    <a:lnTo>
                      <a:pt x="23437805" y="3606800"/>
                    </a:lnTo>
                    <a:lnTo>
                      <a:pt x="22396405" y="1803400"/>
                    </a:lnTo>
                    <a:close/>
                  </a:path>
                </a:pathLst>
              </a:custGeom>
              <a:solidFill>
                <a:srgbClr val="FFFFFF"/>
              </a:solidFill>
            </p:spPr>
          </p:sp>
        </p:grpSp>
        <p:grpSp>
          <p:nvGrpSpPr>
            <p:cNvPr name="Group 7" id="7"/>
            <p:cNvGrpSpPr/>
            <p:nvPr/>
          </p:nvGrpSpPr>
          <p:grpSpPr>
            <a:xfrm rot="0">
              <a:off x="0" y="0"/>
              <a:ext cx="19116898" cy="2941864"/>
              <a:chOff x="0" y="0"/>
              <a:chExt cx="23437805" cy="3606800"/>
            </a:xfrm>
          </p:grpSpPr>
          <p:sp>
            <p:nvSpPr>
              <p:cNvPr name="Freeform 8" id="8"/>
              <p:cNvSpPr/>
              <p:nvPr/>
            </p:nvSpPr>
            <p:spPr>
              <a:xfrm flipH="false" flipV="false">
                <a:off x="0" y="0"/>
                <a:ext cx="23437805" cy="3606800"/>
              </a:xfrm>
              <a:custGeom>
                <a:avLst/>
                <a:gdLst/>
                <a:ahLst/>
                <a:cxnLst/>
                <a:rect r="r" b="b" t="t" l="l"/>
                <a:pathLst>
                  <a:path h="3606800" w="23437805">
                    <a:moveTo>
                      <a:pt x="23437805" y="0"/>
                    </a:moveTo>
                    <a:lnTo>
                      <a:pt x="1041400" y="0"/>
                    </a:lnTo>
                    <a:lnTo>
                      <a:pt x="0" y="1803400"/>
                    </a:lnTo>
                    <a:lnTo>
                      <a:pt x="1041400" y="3606800"/>
                    </a:lnTo>
                    <a:lnTo>
                      <a:pt x="23437805" y="3606800"/>
                    </a:lnTo>
                    <a:lnTo>
                      <a:pt x="22396405" y="1803400"/>
                    </a:lnTo>
                    <a:close/>
                  </a:path>
                </a:pathLst>
              </a:custGeom>
              <a:solidFill>
                <a:srgbClr val="FFFFFF"/>
              </a:solidFill>
            </p:spPr>
          </p:sp>
        </p:grpSp>
      </p:grpSp>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50204" y="7582503"/>
            <a:ext cx="1700408" cy="1499451"/>
          </a:xfrm>
          <a:prstGeom prst="rect">
            <a:avLst/>
          </a:prstGeom>
        </p:spPr>
      </p:pic>
      <p:pic>
        <p:nvPicPr>
          <p:cNvPr name="Picture 10" id="1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080385" y="-211474"/>
            <a:ext cx="1700408" cy="1499451"/>
          </a:xfrm>
          <a:prstGeom prst="rect">
            <a:avLst/>
          </a:prstGeom>
        </p:spPr>
      </p:pic>
      <p:grpSp>
        <p:nvGrpSpPr>
          <p:cNvPr name="Group 11" id="11"/>
          <p:cNvGrpSpPr/>
          <p:nvPr/>
        </p:nvGrpSpPr>
        <p:grpSpPr>
          <a:xfrm rot="0">
            <a:off x="-1635801" y="9258300"/>
            <a:ext cx="4972010" cy="2229172"/>
            <a:chOff x="0" y="0"/>
            <a:chExt cx="1309501" cy="587107"/>
          </a:xfrm>
        </p:grpSpPr>
        <p:sp>
          <p:nvSpPr>
            <p:cNvPr name="Freeform 12" id="12"/>
            <p:cNvSpPr/>
            <p:nvPr/>
          </p:nvSpPr>
          <p:spPr>
            <a:xfrm flipH="false" flipV="false">
              <a:off x="0" y="0"/>
              <a:ext cx="1309501" cy="587107"/>
            </a:xfrm>
            <a:custGeom>
              <a:avLst/>
              <a:gdLst/>
              <a:ahLst/>
              <a:cxnLst/>
              <a:rect r="r" b="b" t="t" l="l"/>
              <a:pathLst>
                <a:path h="587107" w="1309501">
                  <a:moveTo>
                    <a:pt x="1309501" y="0"/>
                  </a:moveTo>
                  <a:lnTo>
                    <a:pt x="0" y="0"/>
                  </a:lnTo>
                  <a:lnTo>
                    <a:pt x="101600" y="293553"/>
                  </a:lnTo>
                  <a:lnTo>
                    <a:pt x="0" y="587107"/>
                  </a:lnTo>
                  <a:lnTo>
                    <a:pt x="1309501" y="587107"/>
                  </a:lnTo>
                  <a:lnTo>
                    <a:pt x="1207901" y="293553"/>
                  </a:lnTo>
                  <a:lnTo>
                    <a:pt x="1309501" y="0"/>
                  </a:lnTo>
                  <a:close/>
                </a:path>
              </a:pathLst>
            </a:custGeom>
            <a:solidFill>
              <a:srgbClr val="FFFFFF"/>
            </a:solidFill>
          </p:spPr>
        </p:sp>
        <p:sp>
          <p:nvSpPr>
            <p:cNvPr name="TextBox 13" id="13"/>
            <p:cNvSpPr txBox="true"/>
            <p:nvPr/>
          </p:nvSpPr>
          <p:spPr>
            <a:xfrm>
              <a:off x="88900" y="-38100"/>
              <a:ext cx="635000" cy="444500"/>
            </a:xfrm>
            <a:prstGeom prst="rect">
              <a:avLst/>
            </a:prstGeom>
          </p:spPr>
          <p:txBody>
            <a:bodyPr anchor="ctr" rtlCol="false" tIns="50800" lIns="50800" bIns="50800" rIns="50800"/>
            <a:lstStyle/>
            <a:p>
              <a:pPr algn="ctr">
                <a:lnSpc>
                  <a:spcPts val="2659"/>
                </a:lnSpc>
                <a:spcBef>
                  <a:spcPct val="0"/>
                </a:spcBef>
              </a:pPr>
            </a:p>
          </p:txBody>
        </p:sp>
      </p:grpSp>
      <p:pic>
        <p:nvPicPr>
          <p:cNvPr name="Picture 14" id="14"/>
          <p:cNvPicPr>
            <a:picLocks noChangeAspect="true"/>
          </p:cNvPicPr>
          <p:nvPr/>
        </p:nvPicPr>
        <p:blipFill>
          <a:blip r:embed="rId6"/>
          <a:srcRect l="0" t="0" r="0" b="0"/>
          <a:stretch>
            <a:fillRect/>
          </a:stretch>
        </p:blipFill>
        <p:spPr>
          <a:xfrm flipH="false" flipV="false" rot="0">
            <a:off x="8243598" y="1089503"/>
            <a:ext cx="1468301" cy="1183818"/>
          </a:xfrm>
          <a:prstGeom prst="rect">
            <a:avLst/>
          </a:prstGeom>
        </p:spPr>
      </p:pic>
      <p:pic>
        <p:nvPicPr>
          <p:cNvPr name="Picture 15" id="15"/>
          <p:cNvPicPr>
            <a:picLocks noChangeAspect="true"/>
          </p:cNvPicPr>
          <p:nvPr/>
        </p:nvPicPr>
        <p:blipFill>
          <a:blip r:embed="rId6"/>
          <a:srcRect l="0" t="0" r="0" b="0"/>
          <a:stretch>
            <a:fillRect/>
          </a:stretch>
        </p:blipFill>
        <p:spPr>
          <a:xfrm flipH="false" flipV="false" rot="0">
            <a:off x="8673871" y="1681412"/>
            <a:ext cx="1468301" cy="1183818"/>
          </a:xfrm>
          <a:prstGeom prst="rect">
            <a:avLst/>
          </a:prstGeom>
        </p:spPr>
      </p:pic>
      <p:pic>
        <p:nvPicPr>
          <p:cNvPr name="Picture 16" id="16"/>
          <p:cNvPicPr>
            <a:picLocks noChangeAspect="true"/>
          </p:cNvPicPr>
          <p:nvPr/>
        </p:nvPicPr>
        <p:blipFill>
          <a:blip r:embed="rId6"/>
          <a:srcRect l="0" t="0" r="0" b="0"/>
          <a:stretch>
            <a:fillRect/>
          </a:stretch>
        </p:blipFill>
        <p:spPr>
          <a:xfrm flipH="false" flipV="false" rot="0">
            <a:off x="7695173" y="1681412"/>
            <a:ext cx="1468301" cy="1183818"/>
          </a:xfrm>
          <a:prstGeom prst="rect">
            <a:avLst/>
          </a:prstGeom>
        </p:spPr>
      </p:pic>
      <p:pic>
        <p:nvPicPr>
          <p:cNvPr name="Picture 17" id="17"/>
          <p:cNvPicPr>
            <a:picLocks noChangeAspect="true"/>
          </p:cNvPicPr>
          <p:nvPr/>
        </p:nvPicPr>
        <p:blipFill>
          <a:blip r:embed="rId7"/>
          <a:srcRect l="0" t="0" r="0" b="0"/>
          <a:stretch>
            <a:fillRect/>
          </a:stretch>
        </p:blipFill>
        <p:spPr>
          <a:xfrm flipH="false" flipV="false" rot="-458488">
            <a:off x="4498284" y="1899471"/>
            <a:ext cx="3446089" cy="2490965"/>
          </a:xfrm>
          <a:prstGeom prst="rect">
            <a:avLst/>
          </a:prstGeom>
        </p:spPr>
      </p:pic>
      <p:pic>
        <p:nvPicPr>
          <p:cNvPr name="Picture 18" id="1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9163474" y="137221"/>
            <a:ext cx="3453075" cy="3541616"/>
          </a:xfrm>
          <a:prstGeom prst="rect">
            <a:avLst/>
          </a:prstGeom>
        </p:spPr>
      </p:pic>
      <p:pic>
        <p:nvPicPr>
          <p:cNvPr name="Picture 19" id="19"/>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6608646" y="1089503"/>
            <a:ext cx="2738884" cy="2925376"/>
          </a:xfrm>
          <a:prstGeom prst="rect">
            <a:avLst/>
          </a:prstGeom>
        </p:spPr>
      </p:pic>
      <p:pic>
        <p:nvPicPr>
          <p:cNvPr name="Picture 20" id="20"/>
          <p:cNvPicPr>
            <a:picLocks noChangeAspect="true"/>
          </p:cNvPicPr>
          <p:nvPr/>
        </p:nvPicPr>
        <p:blipFill>
          <a:blip r:embed="rId12"/>
          <a:srcRect l="0" t="0" r="0" b="0"/>
          <a:stretch>
            <a:fillRect/>
          </a:stretch>
        </p:blipFill>
        <p:spPr>
          <a:xfrm flipH="false" flipV="false" rot="0">
            <a:off x="5548264" y="864064"/>
            <a:ext cx="7230422" cy="4561780"/>
          </a:xfrm>
          <a:prstGeom prst="rect">
            <a:avLst/>
          </a:prstGeom>
        </p:spPr>
      </p:pic>
      <p:pic>
        <p:nvPicPr>
          <p:cNvPr name="Picture 21" id="21"/>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0">
            <a:off x="16291655" y="4895633"/>
            <a:ext cx="1996345" cy="1684416"/>
          </a:xfrm>
          <a:prstGeom prst="rect">
            <a:avLst/>
          </a:prstGeom>
        </p:spPr>
      </p:pic>
      <p:sp>
        <p:nvSpPr>
          <p:cNvPr name="TextBox 22" id="22"/>
          <p:cNvSpPr txBox="true"/>
          <p:nvPr/>
        </p:nvSpPr>
        <p:spPr>
          <a:xfrm rot="0">
            <a:off x="2100305" y="6456224"/>
            <a:ext cx="13473004" cy="2128733"/>
          </a:xfrm>
          <a:prstGeom prst="rect">
            <a:avLst/>
          </a:prstGeom>
        </p:spPr>
        <p:txBody>
          <a:bodyPr anchor="t" rtlCol="false" tIns="0" lIns="0" bIns="0" rIns="0">
            <a:spAutoFit/>
          </a:bodyPr>
          <a:lstStyle/>
          <a:p>
            <a:pPr algn="ctr">
              <a:lnSpc>
                <a:spcPts val="8582"/>
              </a:lnSpc>
            </a:pPr>
            <a:r>
              <a:rPr lang="en-US" sz="6130">
                <a:solidFill>
                  <a:srgbClr val="000000"/>
                </a:solidFill>
                <a:latin typeface="Abril Fatface"/>
              </a:rPr>
              <a:t>VEGEATABLE BASKET </a:t>
            </a:r>
          </a:p>
          <a:p>
            <a:pPr algn="ctr">
              <a:lnSpc>
                <a:spcPts val="8582"/>
              </a:lnSpc>
            </a:pPr>
            <a:r>
              <a:rPr lang="en-US" sz="6130">
                <a:solidFill>
                  <a:srgbClr val="000000"/>
                </a:solidFill>
                <a:latin typeface="Abril Fatface"/>
              </a:rPr>
              <a:t>FOR EACH INCOME</a:t>
            </a:r>
          </a:p>
        </p:txBody>
      </p:sp>
      <p:sp>
        <p:nvSpPr>
          <p:cNvPr name="TextBox 23" id="23"/>
          <p:cNvSpPr txBox="true"/>
          <p:nvPr/>
        </p:nvSpPr>
        <p:spPr>
          <a:xfrm rot="0">
            <a:off x="850204" y="9134475"/>
            <a:ext cx="1567495" cy="1136972"/>
          </a:xfrm>
          <a:prstGeom prst="rect">
            <a:avLst/>
          </a:prstGeom>
        </p:spPr>
        <p:txBody>
          <a:bodyPr anchor="t" rtlCol="false" tIns="0" lIns="0" bIns="0" rIns="0">
            <a:spAutoFit/>
          </a:bodyPr>
          <a:lstStyle/>
          <a:p>
            <a:pPr algn="ctr">
              <a:lnSpc>
                <a:spcPts val="9331"/>
              </a:lnSpc>
            </a:pPr>
            <a:r>
              <a:rPr lang="en-US" sz="6665">
                <a:solidFill>
                  <a:srgbClr val="000000"/>
                </a:solidFill>
                <a:latin typeface="Open Sans Extra Bold"/>
              </a:rPr>
              <a:t>09</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3C730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137221"/>
            <a:ext cx="1700408" cy="1499451"/>
          </a:xfrm>
          <a:prstGeom prst="rect">
            <a:avLst/>
          </a:prstGeom>
        </p:spPr>
      </p:pic>
      <p:grpSp>
        <p:nvGrpSpPr>
          <p:cNvPr name="Group 3" id="3"/>
          <p:cNvGrpSpPr/>
          <p:nvPr/>
        </p:nvGrpSpPr>
        <p:grpSpPr>
          <a:xfrm rot="0">
            <a:off x="5674250" y="4199575"/>
            <a:ext cx="3555727" cy="3555727"/>
            <a:chOff x="0" y="0"/>
            <a:chExt cx="4740970" cy="4740970"/>
          </a:xfrm>
        </p:grpSpPr>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979128" y="224547"/>
              <a:ext cx="2951758" cy="2970323"/>
            </a:xfrm>
            <a:prstGeom prst="rect">
              <a:avLst/>
            </a:prstGeom>
          </p:spPr>
        </p:pic>
        <p:sp>
          <p:nvSpPr>
            <p:cNvPr name="TextBox 5" id="5"/>
            <p:cNvSpPr txBox="true"/>
            <p:nvPr/>
          </p:nvSpPr>
          <p:spPr>
            <a:xfrm rot="-2700000">
              <a:off x="-281590" y="1589704"/>
              <a:ext cx="5257003" cy="1514415"/>
            </a:xfrm>
            <a:prstGeom prst="rect">
              <a:avLst/>
            </a:prstGeom>
          </p:spPr>
          <p:txBody>
            <a:bodyPr anchor="t" rtlCol="false" tIns="0" lIns="0" bIns="0" rIns="0">
              <a:spAutoFit/>
            </a:bodyPr>
            <a:lstStyle/>
            <a:p>
              <a:pPr algn="ctr">
                <a:lnSpc>
                  <a:spcPts val="4639"/>
                </a:lnSpc>
              </a:pPr>
              <a:r>
                <a:rPr lang="en-US" sz="3313">
                  <a:solidFill>
                    <a:srgbClr val="000000"/>
                  </a:solidFill>
                  <a:latin typeface="Open Sans Bold"/>
                </a:rPr>
                <a:t> ₹300</a:t>
              </a:r>
            </a:p>
            <a:p>
              <a:pPr algn="ctr">
                <a:lnSpc>
                  <a:spcPts val="4639"/>
                </a:lnSpc>
                <a:spcBef>
                  <a:spcPct val="0"/>
                </a:spcBef>
              </a:pPr>
            </a:p>
          </p:txBody>
        </p:sp>
      </p:grpSp>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8191470" y="1765200"/>
            <a:ext cx="11044319" cy="8020937"/>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50204" y="7582503"/>
            <a:ext cx="1700408" cy="1499451"/>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080385" y="-211474"/>
            <a:ext cx="1700408" cy="1499451"/>
          </a:xfrm>
          <a:prstGeom prst="rect">
            <a:avLst/>
          </a:prstGeom>
        </p:spPr>
      </p:pic>
      <p:grpSp>
        <p:nvGrpSpPr>
          <p:cNvPr name="Group 9" id="9"/>
          <p:cNvGrpSpPr/>
          <p:nvPr/>
        </p:nvGrpSpPr>
        <p:grpSpPr>
          <a:xfrm rot="0">
            <a:off x="-1635801" y="9258300"/>
            <a:ext cx="4972010" cy="2229172"/>
            <a:chOff x="0" y="0"/>
            <a:chExt cx="1309501" cy="587107"/>
          </a:xfrm>
        </p:grpSpPr>
        <p:sp>
          <p:nvSpPr>
            <p:cNvPr name="Freeform 10" id="10"/>
            <p:cNvSpPr/>
            <p:nvPr/>
          </p:nvSpPr>
          <p:spPr>
            <a:xfrm flipH="false" flipV="false">
              <a:off x="0" y="0"/>
              <a:ext cx="1309501" cy="587107"/>
            </a:xfrm>
            <a:custGeom>
              <a:avLst/>
              <a:gdLst/>
              <a:ahLst/>
              <a:cxnLst/>
              <a:rect r="r" b="b" t="t" l="l"/>
              <a:pathLst>
                <a:path h="587107" w="1309501">
                  <a:moveTo>
                    <a:pt x="1309501" y="0"/>
                  </a:moveTo>
                  <a:lnTo>
                    <a:pt x="0" y="0"/>
                  </a:lnTo>
                  <a:lnTo>
                    <a:pt x="101600" y="293553"/>
                  </a:lnTo>
                  <a:lnTo>
                    <a:pt x="0" y="587107"/>
                  </a:lnTo>
                  <a:lnTo>
                    <a:pt x="1309501" y="587107"/>
                  </a:lnTo>
                  <a:lnTo>
                    <a:pt x="1207901" y="293553"/>
                  </a:lnTo>
                  <a:lnTo>
                    <a:pt x="1309501" y="0"/>
                  </a:lnTo>
                  <a:close/>
                </a:path>
              </a:pathLst>
            </a:custGeom>
            <a:solidFill>
              <a:srgbClr val="FFFFFF"/>
            </a:solidFill>
          </p:spPr>
        </p:sp>
        <p:sp>
          <p:nvSpPr>
            <p:cNvPr name="TextBox 11" id="11"/>
            <p:cNvSpPr txBox="true"/>
            <p:nvPr/>
          </p:nvSpPr>
          <p:spPr>
            <a:xfrm>
              <a:off x="88900" y="-38100"/>
              <a:ext cx="635000"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10800000">
            <a:off x="-850204" y="264963"/>
            <a:ext cx="10310816" cy="2092793"/>
            <a:chOff x="0" y="0"/>
            <a:chExt cx="17770059" cy="3606800"/>
          </a:xfrm>
        </p:grpSpPr>
        <p:sp>
          <p:nvSpPr>
            <p:cNvPr name="Freeform 13" id="13"/>
            <p:cNvSpPr/>
            <p:nvPr/>
          </p:nvSpPr>
          <p:spPr>
            <a:xfrm flipH="false" flipV="false">
              <a:off x="0" y="0"/>
              <a:ext cx="17770060" cy="3606800"/>
            </a:xfrm>
            <a:custGeom>
              <a:avLst/>
              <a:gdLst/>
              <a:ahLst/>
              <a:cxnLst/>
              <a:rect r="r" b="b" t="t" l="l"/>
              <a:pathLst>
                <a:path h="3606800" w="17770060">
                  <a:moveTo>
                    <a:pt x="17770060" y="0"/>
                  </a:moveTo>
                  <a:lnTo>
                    <a:pt x="1041400" y="0"/>
                  </a:lnTo>
                  <a:lnTo>
                    <a:pt x="0" y="1803400"/>
                  </a:lnTo>
                  <a:lnTo>
                    <a:pt x="1041400" y="3606800"/>
                  </a:lnTo>
                  <a:lnTo>
                    <a:pt x="17770060" y="3606800"/>
                  </a:lnTo>
                  <a:lnTo>
                    <a:pt x="16728660" y="1803400"/>
                  </a:lnTo>
                  <a:close/>
                </a:path>
              </a:pathLst>
            </a:custGeom>
            <a:solidFill>
              <a:srgbClr val="FFFFFF"/>
            </a:solidFill>
          </p:spPr>
        </p:sp>
      </p:grpSp>
      <p:pic>
        <p:nvPicPr>
          <p:cNvPr name="Picture 14" id="14"/>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9229977" y="3270586"/>
            <a:ext cx="2795632" cy="2610421"/>
          </a:xfrm>
          <a:prstGeom prst="rect">
            <a:avLst/>
          </a:prstGeom>
        </p:spPr>
      </p:pic>
      <p:pic>
        <p:nvPicPr>
          <p:cNvPr name="Picture 15" id="15"/>
          <p:cNvPicPr>
            <a:picLocks noChangeAspect="true"/>
          </p:cNvPicPr>
          <p:nvPr/>
        </p:nvPicPr>
        <p:blipFill>
          <a:blip r:embed="rId10"/>
          <a:srcRect l="0" t="0" r="0" b="0"/>
          <a:stretch>
            <a:fillRect/>
          </a:stretch>
        </p:blipFill>
        <p:spPr>
          <a:xfrm flipH="false" flipV="false" rot="0">
            <a:off x="15101866" y="2678677"/>
            <a:ext cx="1468301" cy="1183818"/>
          </a:xfrm>
          <a:prstGeom prst="rect">
            <a:avLst/>
          </a:prstGeom>
        </p:spPr>
      </p:pic>
      <p:pic>
        <p:nvPicPr>
          <p:cNvPr name="Picture 16" id="16"/>
          <p:cNvPicPr>
            <a:picLocks noChangeAspect="true"/>
          </p:cNvPicPr>
          <p:nvPr/>
        </p:nvPicPr>
        <p:blipFill>
          <a:blip r:embed="rId11"/>
          <a:srcRect l="0" t="0" r="0" b="0"/>
          <a:stretch>
            <a:fillRect/>
          </a:stretch>
        </p:blipFill>
        <p:spPr>
          <a:xfrm flipH="false" flipV="false" rot="-1100692">
            <a:off x="11344124" y="1158220"/>
            <a:ext cx="5600792" cy="3941557"/>
          </a:xfrm>
          <a:prstGeom prst="rect">
            <a:avLst/>
          </a:prstGeom>
        </p:spPr>
      </p:pic>
      <p:pic>
        <p:nvPicPr>
          <p:cNvPr name="Picture 17" id="17"/>
          <p:cNvPicPr>
            <a:picLocks noChangeAspect="true"/>
          </p:cNvPicPr>
          <p:nvPr/>
        </p:nvPicPr>
        <p:blipFill>
          <a:blip r:embed="rId12"/>
          <a:srcRect l="0" t="0" r="0" b="0"/>
          <a:stretch>
            <a:fillRect/>
          </a:stretch>
        </p:blipFill>
        <p:spPr>
          <a:xfrm flipH="false" flipV="false" rot="0">
            <a:off x="12198906" y="2143695"/>
            <a:ext cx="2432848" cy="1970607"/>
          </a:xfrm>
          <a:prstGeom prst="rect">
            <a:avLst/>
          </a:prstGeom>
        </p:spPr>
      </p:pic>
      <p:pic>
        <p:nvPicPr>
          <p:cNvPr name="Picture 18" id="18"/>
          <p:cNvPicPr>
            <a:picLocks noChangeAspect="true"/>
          </p:cNvPicPr>
          <p:nvPr/>
        </p:nvPicPr>
        <p:blipFill>
          <a:blip r:embed="rId12"/>
          <a:srcRect l="0" t="0" r="0" b="0"/>
          <a:stretch>
            <a:fillRect/>
          </a:stretch>
        </p:blipFill>
        <p:spPr>
          <a:xfrm flipH="false" flipV="false" rot="0">
            <a:off x="11303299" y="2056168"/>
            <a:ext cx="2998562" cy="2428835"/>
          </a:xfrm>
          <a:prstGeom prst="rect">
            <a:avLst/>
          </a:prstGeom>
        </p:spPr>
      </p:pic>
      <p:grpSp>
        <p:nvGrpSpPr>
          <p:cNvPr name="Group 19" id="19"/>
          <p:cNvGrpSpPr/>
          <p:nvPr/>
        </p:nvGrpSpPr>
        <p:grpSpPr>
          <a:xfrm rot="0">
            <a:off x="13205344" y="4266323"/>
            <a:ext cx="2773365" cy="2499821"/>
            <a:chOff x="0" y="0"/>
            <a:chExt cx="3697820" cy="3333095"/>
          </a:xfrm>
        </p:grpSpPr>
        <p:pic>
          <p:nvPicPr>
            <p:cNvPr name="Picture 20" id="20"/>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0">
              <a:off x="198406" y="0"/>
              <a:ext cx="2272359" cy="2611907"/>
            </a:xfrm>
            <a:prstGeom prst="rect">
              <a:avLst/>
            </a:prstGeom>
          </p:spPr>
        </p:pic>
        <p:pic>
          <p:nvPicPr>
            <p:cNvPr name="Picture 21" id="21"/>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0">
              <a:off x="1425461" y="234979"/>
              <a:ext cx="2272359" cy="2611907"/>
            </a:xfrm>
            <a:prstGeom prst="rect">
              <a:avLst/>
            </a:prstGeom>
          </p:spPr>
        </p:pic>
        <p:pic>
          <p:nvPicPr>
            <p:cNvPr name="Picture 22" id="22"/>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0">
              <a:off x="0" y="721188"/>
              <a:ext cx="2272359" cy="2611907"/>
            </a:xfrm>
            <a:prstGeom prst="rect">
              <a:avLst/>
            </a:prstGeom>
          </p:spPr>
        </p:pic>
      </p:grpSp>
      <p:grpSp>
        <p:nvGrpSpPr>
          <p:cNvPr name="Group 23" id="23"/>
          <p:cNvGrpSpPr/>
          <p:nvPr/>
        </p:nvGrpSpPr>
        <p:grpSpPr>
          <a:xfrm rot="0">
            <a:off x="12383594" y="4236387"/>
            <a:ext cx="2773365" cy="2499821"/>
            <a:chOff x="0" y="0"/>
            <a:chExt cx="3697820" cy="3333095"/>
          </a:xfrm>
        </p:grpSpPr>
        <p:pic>
          <p:nvPicPr>
            <p:cNvPr name="Picture 24" id="24"/>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0">
              <a:off x="198406" y="0"/>
              <a:ext cx="2272359" cy="2611907"/>
            </a:xfrm>
            <a:prstGeom prst="rect">
              <a:avLst/>
            </a:prstGeom>
          </p:spPr>
        </p:pic>
        <p:pic>
          <p:nvPicPr>
            <p:cNvPr name="Picture 25" id="25"/>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0">
              <a:off x="1425461" y="234979"/>
              <a:ext cx="2272359" cy="2611907"/>
            </a:xfrm>
            <a:prstGeom prst="rect">
              <a:avLst/>
            </a:prstGeom>
          </p:spPr>
        </p:pic>
        <p:pic>
          <p:nvPicPr>
            <p:cNvPr name="Picture 26" id="26"/>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0">
              <a:off x="0" y="721188"/>
              <a:ext cx="2272359" cy="2611907"/>
            </a:xfrm>
            <a:prstGeom prst="rect">
              <a:avLst/>
            </a:prstGeom>
          </p:spPr>
        </p:pic>
      </p:grpSp>
      <p:pic>
        <p:nvPicPr>
          <p:cNvPr name="Picture 27" id="27"/>
          <p:cNvPicPr>
            <a:picLocks noChangeAspect="true"/>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0" t="0" r="0" b="0"/>
          <a:stretch>
            <a:fillRect/>
          </a:stretch>
        </p:blipFill>
        <p:spPr>
          <a:xfrm flipH="false" flipV="false" rot="7189031">
            <a:off x="9970081" y="4272883"/>
            <a:ext cx="4299229" cy="2868758"/>
          </a:xfrm>
          <a:prstGeom prst="rect">
            <a:avLst/>
          </a:prstGeom>
        </p:spPr>
      </p:pic>
      <p:pic>
        <p:nvPicPr>
          <p:cNvPr name="Picture 28" id="28"/>
          <p:cNvPicPr>
            <a:picLocks noChangeAspect="true"/>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l="0" t="0" r="0" b="0"/>
          <a:stretch>
            <a:fillRect/>
          </a:stretch>
        </p:blipFill>
        <p:spPr>
          <a:xfrm flipH="true" flipV="false" rot="0">
            <a:off x="8191470" y="2848776"/>
            <a:ext cx="2119648" cy="1573838"/>
          </a:xfrm>
          <a:prstGeom prst="rect">
            <a:avLst/>
          </a:prstGeom>
        </p:spPr>
      </p:pic>
      <p:pic>
        <p:nvPicPr>
          <p:cNvPr name="Picture 29" id="29"/>
          <p:cNvPicPr>
            <a:picLocks noChangeAspect="true"/>
          </p:cNvPicPr>
          <p:nvPr/>
        </p:nvPicPr>
        <p:blipFill>
          <a:blip r:embed="rId10"/>
          <a:srcRect l="0" t="0" r="0" b="0"/>
          <a:stretch>
            <a:fillRect/>
          </a:stretch>
        </p:blipFill>
        <p:spPr>
          <a:xfrm flipH="false" flipV="false" rot="0">
            <a:off x="15756087" y="3067395"/>
            <a:ext cx="1468301" cy="1183818"/>
          </a:xfrm>
          <a:prstGeom prst="rect">
            <a:avLst/>
          </a:prstGeom>
        </p:spPr>
      </p:pic>
      <p:pic>
        <p:nvPicPr>
          <p:cNvPr name="Picture 30" id="30"/>
          <p:cNvPicPr>
            <a:picLocks noChangeAspect="true"/>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l="0" t="0" r="0" b="0"/>
          <a:stretch>
            <a:fillRect/>
          </a:stretch>
        </p:blipFill>
        <p:spPr>
          <a:xfrm flipH="false" flipV="false" rot="0">
            <a:off x="15756087" y="1603082"/>
            <a:ext cx="2032789" cy="1509346"/>
          </a:xfrm>
          <a:prstGeom prst="rect">
            <a:avLst/>
          </a:prstGeom>
        </p:spPr>
      </p:pic>
      <p:pic>
        <p:nvPicPr>
          <p:cNvPr name="Picture 31" id="31"/>
          <p:cNvPicPr>
            <a:picLocks noChangeAspect="true"/>
          </p:cNvPicPr>
          <p:nvPr/>
        </p:nvPicPr>
        <p:blipFill>
          <a:blip r:embed="rId10"/>
          <a:srcRect l="0" t="0" r="0" b="0"/>
          <a:stretch>
            <a:fillRect/>
          </a:stretch>
        </p:blipFill>
        <p:spPr>
          <a:xfrm flipH="false" flipV="false" rot="0">
            <a:off x="15156959" y="3270586"/>
            <a:ext cx="1468301" cy="1183818"/>
          </a:xfrm>
          <a:prstGeom prst="rect">
            <a:avLst/>
          </a:prstGeom>
        </p:spPr>
      </p:pic>
      <p:pic>
        <p:nvPicPr>
          <p:cNvPr name="Picture 32" id="32"/>
          <p:cNvPicPr>
            <a:picLocks noChangeAspect="true"/>
          </p:cNvPicPr>
          <p:nvPr/>
        </p:nvPicPr>
        <p:blipFill>
          <a:blip r:embed="rId19"/>
          <a:srcRect l="0" t="0" r="0" b="0"/>
          <a:stretch>
            <a:fillRect/>
          </a:stretch>
        </p:blipFill>
        <p:spPr>
          <a:xfrm flipH="false" flipV="false" rot="0">
            <a:off x="16227849" y="3465373"/>
            <a:ext cx="1314222" cy="1468404"/>
          </a:xfrm>
          <a:prstGeom prst="rect">
            <a:avLst/>
          </a:prstGeom>
        </p:spPr>
      </p:pic>
      <p:pic>
        <p:nvPicPr>
          <p:cNvPr name="Picture 33" id="33"/>
          <p:cNvPicPr>
            <a:picLocks noChangeAspect="true"/>
          </p:cNvPicPr>
          <p:nvPr/>
        </p:nvPicPr>
        <p:blipFill>
          <a:blip r:embed="rId19"/>
          <a:srcRect l="0" t="0" r="0" b="0"/>
          <a:stretch>
            <a:fillRect/>
          </a:stretch>
        </p:blipFill>
        <p:spPr>
          <a:xfrm flipH="false" flipV="false" rot="-1003846">
            <a:off x="16435157" y="3517010"/>
            <a:ext cx="1314222" cy="1468404"/>
          </a:xfrm>
          <a:prstGeom prst="rect">
            <a:avLst/>
          </a:prstGeom>
        </p:spPr>
      </p:pic>
      <p:grpSp>
        <p:nvGrpSpPr>
          <p:cNvPr name="Group 34" id="34"/>
          <p:cNvGrpSpPr/>
          <p:nvPr/>
        </p:nvGrpSpPr>
        <p:grpSpPr>
          <a:xfrm rot="0">
            <a:off x="16703136" y="4422614"/>
            <a:ext cx="730597" cy="867028"/>
            <a:chOff x="0" y="0"/>
            <a:chExt cx="974129" cy="1156037"/>
          </a:xfrm>
        </p:grpSpPr>
        <p:pic>
          <p:nvPicPr>
            <p:cNvPr name="Picture 35" id="35"/>
            <p:cNvPicPr>
              <a:picLocks noChangeAspect="true"/>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l="0" t="0" r="0" b="0"/>
            <a:stretch>
              <a:fillRect/>
            </a:stretch>
          </p:blipFill>
          <p:spPr>
            <a:xfrm flipH="false" flipV="false" rot="0">
              <a:off x="370806" y="0"/>
              <a:ext cx="358871" cy="1112780"/>
            </a:xfrm>
            <a:prstGeom prst="rect">
              <a:avLst/>
            </a:prstGeom>
          </p:spPr>
        </p:pic>
        <p:pic>
          <p:nvPicPr>
            <p:cNvPr name="Picture 36" id="36"/>
            <p:cNvPicPr>
              <a:picLocks noChangeAspect="true"/>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l="0" t="0" r="0" b="0"/>
            <a:stretch>
              <a:fillRect/>
            </a:stretch>
          </p:blipFill>
          <p:spPr>
            <a:xfrm flipH="false" flipV="false" rot="2312929">
              <a:off x="307629" y="52686"/>
              <a:ext cx="358871" cy="1112780"/>
            </a:xfrm>
            <a:prstGeom prst="rect">
              <a:avLst/>
            </a:prstGeom>
          </p:spPr>
        </p:pic>
        <p:pic>
          <p:nvPicPr>
            <p:cNvPr name="Picture 37" id="37"/>
            <p:cNvPicPr>
              <a:picLocks noChangeAspect="true"/>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l="0" t="0" r="0" b="0"/>
            <a:stretch>
              <a:fillRect/>
            </a:stretch>
          </p:blipFill>
          <p:spPr>
            <a:xfrm flipH="false" flipV="false" rot="0">
              <a:off x="583700" y="0"/>
              <a:ext cx="358871" cy="1112780"/>
            </a:xfrm>
            <a:prstGeom prst="rect">
              <a:avLst/>
            </a:prstGeom>
          </p:spPr>
        </p:pic>
      </p:grpSp>
      <p:grpSp>
        <p:nvGrpSpPr>
          <p:cNvPr name="Group 38" id="38"/>
          <p:cNvGrpSpPr/>
          <p:nvPr/>
        </p:nvGrpSpPr>
        <p:grpSpPr>
          <a:xfrm rot="0">
            <a:off x="16337838" y="4297836"/>
            <a:ext cx="730597" cy="867028"/>
            <a:chOff x="0" y="0"/>
            <a:chExt cx="974129" cy="1156037"/>
          </a:xfrm>
        </p:grpSpPr>
        <p:pic>
          <p:nvPicPr>
            <p:cNvPr name="Picture 39" id="39"/>
            <p:cNvPicPr>
              <a:picLocks noChangeAspect="true"/>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l="0" t="0" r="0" b="0"/>
            <a:stretch>
              <a:fillRect/>
            </a:stretch>
          </p:blipFill>
          <p:spPr>
            <a:xfrm flipH="false" flipV="false" rot="0">
              <a:off x="370806" y="0"/>
              <a:ext cx="358871" cy="1112780"/>
            </a:xfrm>
            <a:prstGeom prst="rect">
              <a:avLst/>
            </a:prstGeom>
          </p:spPr>
        </p:pic>
        <p:pic>
          <p:nvPicPr>
            <p:cNvPr name="Picture 40" id="40"/>
            <p:cNvPicPr>
              <a:picLocks noChangeAspect="true"/>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l="0" t="0" r="0" b="0"/>
            <a:stretch>
              <a:fillRect/>
            </a:stretch>
          </p:blipFill>
          <p:spPr>
            <a:xfrm flipH="false" flipV="false" rot="2312929">
              <a:off x="307629" y="52686"/>
              <a:ext cx="358871" cy="1112780"/>
            </a:xfrm>
            <a:prstGeom prst="rect">
              <a:avLst/>
            </a:prstGeom>
          </p:spPr>
        </p:pic>
        <p:pic>
          <p:nvPicPr>
            <p:cNvPr name="Picture 41" id="41"/>
            <p:cNvPicPr>
              <a:picLocks noChangeAspect="true"/>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l="0" t="0" r="0" b="0"/>
            <a:stretch>
              <a:fillRect/>
            </a:stretch>
          </p:blipFill>
          <p:spPr>
            <a:xfrm flipH="false" flipV="false" rot="0">
              <a:off x="583700" y="0"/>
              <a:ext cx="358871" cy="1112780"/>
            </a:xfrm>
            <a:prstGeom prst="rect">
              <a:avLst/>
            </a:prstGeom>
          </p:spPr>
        </p:pic>
      </p:grpSp>
      <p:pic>
        <p:nvPicPr>
          <p:cNvPr name="Picture 42" id="42"/>
          <p:cNvPicPr>
            <a:picLocks noChangeAspect="true"/>
          </p:cNvPicPr>
          <p:nvPr/>
        </p:nvPicPr>
        <p:blipFill>
          <a:blip r:embed="rId22"/>
          <a:srcRect l="0" t="0" r="0" b="42340"/>
          <a:stretch>
            <a:fillRect/>
          </a:stretch>
        </p:blipFill>
        <p:spPr>
          <a:xfrm flipH="false" flipV="false" rot="-2050165">
            <a:off x="14807436" y="4588872"/>
            <a:ext cx="2342547" cy="1109255"/>
          </a:xfrm>
          <a:prstGeom prst="rect">
            <a:avLst/>
          </a:prstGeom>
        </p:spPr>
      </p:pic>
      <p:pic>
        <p:nvPicPr>
          <p:cNvPr name="Picture 43" id="43"/>
          <p:cNvPicPr>
            <a:picLocks noChangeAspect="true"/>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l="0" t="0" r="0" b="0"/>
          <a:stretch>
            <a:fillRect/>
          </a:stretch>
        </p:blipFill>
        <p:spPr>
          <a:xfrm flipH="false" flipV="false" rot="0">
            <a:off x="14140564" y="3699731"/>
            <a:ext cx="2032789" cy="1509346"/>
          </a:xfrm>
          <a:prstGeom prst="rect">
            <a:avLst/>
          </a:prstGeom>
        </p:spPr>
      </p:pic>
      <p:grpSp>
        <p:nvGrpSpPr>
          <p:cNvPr name="Group 44" id="44"/>
          <p:cNvGrpSpPr/>
          <p:nvPr/>
        </p:nvGrpSpPr>
        <p:grpSpPr>
          <a:xfrm rot="0">
            <a:off x="10257345" y="4236387"/>
            <a:ext cx="1526174" cy="1422834"/>
            <a:chOff x="0" y="0"/>
            <a:chExt cx="2034898" cy="1897112"/>
          </a:xfrm>
        </p:grpSpPr>
        <p:pic>
          <p:nvPicPr>
            <p:cNvPr name="Picture 45" id="45"/>
            <p:cNvPicPr>
              <a:picLocks noChangeAspect="true"/>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l="0" t="0" r="0" b="0"/>
            <a:stretch>
              <a:fillRect/>
            </a:stretch>
          </p:blipFill>
          <p:spPr>
            <a:xfrm flipH="true" flipV="false" rot="0">
              <a:off x="0" y="386200"/>
              <a:ext cx="2034898" cy="1510912"/>
            </a:xfrm>
            <a:prstGeom prst="rect">
              <a:avLst/>
            </a:prstGeom>
          </p:spPr>
        </p:pic>
        <p:sp>
          <p:nvSpPr>
            <p:cNvPr name="TextBox 46" id="46"/>
            <p:cNvSpPr txBox="true"/>
            <p:nvPr/>
          </p:nvSpPr>
          <p:spPr>
            <a:xfrm rot="0">
              <a:off x="499963" y="-57150"/>
              <a:ext cx="952093" cy="1329021"/>
            </a:xfrm>
            <a:prstGeom prst="rect">
              <a:avLst/>
            </a:prstGeom>
          </p:spPr>
          <p:txBody>
            <a:bodyPr anchor="t" rtlCol="false" tIns="0" lIns="0" bIns="0" rIns="0">
              <a:spAutoFit/>
            </a:bodyPr>
            <a:lstStyle/>
            <a:p>
              <a:pPr algn="ctr">
                <a:lnSpc>
                  <a:spcPts val="4122"/>
                </a:lnSpc>
                <a:spcBef>
                  <a:spcPct val="0"/>
                </a:spcBef>
              </a:pPr>
              <a:r>
                <a:rPr lang="en-US" sz="2944">
                  <a:solidFill>
                    <a:srgbClr val="000000"/>
                  </a:solidFill>
                  <a:latin typeface="Open Sans Bold"/>
                </a:rPr>
                <a:t> </a:t>
              </a:r>
              <a:r>
                <a:rPr lang="en-US" sz="2944">
                  <a:solidFill>
                    <a:srgbClr val="000000"/>
                  </a:solidFill>
                  <a:latin typeface="Open Sans Bold"/>
                </a:rPr>
                <a:t>₹26</a:t>
              </a:r>
            </a:p>
          </p:txBody>
        </p:sp>
      </p:grpSp>
      <p:pic>
        <p:nvPicPr>
          <p:cNvPr name="Picture 47" id="47"/>
          <p:cNvPicPr>
            <a:picLocks noChangeAspect="true"/>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l="0" t="0" r="0" b="0"/>
          <a:stretch>
            <a:fillRect/>
          </a:stretch>
        </p:blipFill>
        <p:spPr>
          <a:xfrm flipH="true" flipV="false" rot="0">
            <a:off x="13205344" y="462858"/>
            <a:ext cx="1314168" cy="975770"/>
          </a:xfrm>
          <a:prstGeom prst="rect">
            <a:avLst/>
          </a:prstGeom>
        </p:spPr>
      </p:pic>
      <p:pic>
        <p:nvPicPr>
          <p:cNvPr name="Picture 48" id="48"/>
          <p:cNvPicPr>
            <a:picLocks noChangeAspect="true"/>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l="0" t="0" r="0" b="0"/>
          <a:stretch>
            <a:fillRect/>
          </a:stretch>
        </p:blipFill>
        <p:spPr>
          <a:xfrm flipH="false" flipV="false" rot="0">
            <a:off x="16667501" y="3128999"/>
            <a:ext cx="1532464" cy="1137855"/>
          </a:xfrm>
          <a:prstGeom prst="rect">
            <a:avLst/>
          </a:prstGeom>
        </p:spPr>
      </p:pic>
      <p:sp>
        <p:nvSpPr>
          <p:cNvPr name="TextBox 49" id="49"/>
          <p:cNvSpPr txBox="true"/>
          <p:nvPr/>
        </p:nvSpPr>
        <p:spPr>
          <a:xfrm rot="0">
            <a:off x="17044682" y="3292610"/>
            <a:ext cx="765023" cy="1060323"/>
          </a:xfrm>
          <a:prstGeom prst="rect">
            <a:avLst/>
          </a:prstGeom>
        </p:spPr>
        <p:txBody>
          <a:bodyPr anchor="t" rtlCol="false" tIns="0" lIns="0" bIns="0" rIns="0">
            <a:spAutoFit/>
          </a:bodyPr>
          <a:lstStyle/>
          <a:p>
            <a:pPr algn="ctr">
              <a:lnSpc>
                <a:spcPts val="4276"/>
              </a:lnSpc>
            </a:pPr>
            <a:r>
              <a:rPr lang="en-US" sz="3054">
                <a:solidFill>
                  <a:srgbClr val="000000"/>
                </a:solidFill>
                <a:latin typeface="Open Sans Bold"/>
              </a:rPr>
              <a:t> ₹20</a:t>
            </a:r>
          </a:p>
          <a:p>
            <a:pPr algn="ctr">
              <a:lnSpc>
                <a:spcPts val="4276"/>
              </a:lnSpc>
              <a:spcBef>
                <a:spcPct val="0"/>
              </a:spcBef>
            </a:pPr>
          </a:p>
        </p:txBody>
      </p:sp>
      <p:sp>
        <p:nvSpPr>
          <p:cNvPr name="TextBox 50" id="50"/>
          <p:cNvSpPr txBox="true"/>
          <p:nvPr/>
        </p:nvSpPr>
        <p:spPr>
          <a:xfrm rot="0">
            <a:off x="-1635801" y="782171"/>
            <a:ext cx="12368915" cy="953600"/>
          </a:xfrm>
          <a:prstGeom prst="rect">
            <a:avLst/>
          </a:prstGeom>
        </p:spPr>
        <p:txBody>
          <a:bodyPr anchor="t" rtlCol="false" tIns="0" lIns="0" bIns="0" rIns="0">
            <a:spAutoFit/>
          </a:bodyPr>
          <a:lstStyle/>
          <a:p>
            <a:pPr algn="ctr">
              <a:lnSpc>
                <a:spcPts val="7879"/>
              </a:lnSpc>
            </a:pPr>
            <a:r>
              <a:rPr lang="en-US" sz="5628">
                <a:solidFill>
                  <a:srgbClr val="000000"/>
                </a:solidFill>
                <a:latin typeface="Abril Fatface"/>
              </a:rPr>
              <a:t>LOWER INCOME GROUP</a:t>
            </a:r>
          </a:p>
        </p:txBody>
      </p:sp>
      <p:sp>
        <p:nvSpPr>
          <p:cNvPr name="TextBox 51" id="51"/>
          <p:cNvSpPr txBox="true"/>
          <p:nvPr/>
        </p:nvSpPr>
        <p:spPr>
          <a:xfrm rot="0">
            <a:off x="850204" y="9134475"/>
            <a:ext cx="1567495" cy="1136972"/>
          </a:xfrm>
          <a:prstGeom prst="rect">
            <a:avLst/>
          </a:prstGeom>
        </p:spPr>
        <p:txBody>
          <a:bodyPr anchor="t" rtlCol="false" tIns="0" lIns="0" bIns="0" rIns="0">
            <a:spAutoFit/>
          </a:bodyPr>
          <a:lstStyle/>
          <a:p>
            <a:pPr algn="ctr">
              <a:lnSpc>
                <a:spcPts val="9331"/>
              </a:lnSpc>
            </a:pPr>
            <a:r>
              <a:rPr lang="en-US" sz="6665">
                <a:solidFill>
                  <a:srgbClr val="000000"/>
                </a:solidFill>
                <a:latin typeface="Open Sans Extra Bold"/>
              </a:rPr>
              <a:t>10</a:t>
            </a:r>
          </a:p>
        </p:txBody>
      </p:sp>
      <p:sp>
        <p:nvSpPr>
          <p:cNvPr name="TextBox 52" id="52"/>
          <p:cNvSpPr txBox="true"/>
          <p:nvPr/>
        </p:nvSpPr>
        <p:spPr>
          <a:xfrm rot="0">
            <a:off x="8738741" y="3092075"/>
            <a:ext cx="982472" cy="670398"/>
          </a:xfrm>
          <a:prstGeom prst="rect">
            <a:avLst/>
          </a:prstGeom>
        </p:spPr>
        <p:txBody>
          <a:bodyPr anchor="t" rtlCol="false" tIns="0" lIns="0" bIns="0" rIns="0">
            <a:spAutoFit/>
          </a:bodyPr>
          <a:lstStyle/>
          <a:p>
            <a:pPr algn="ctr">
              <a:lnSpc>
                <a:spcPts val="5491"/>
              </a:lnSpc>
              <a:spcBef>
                <a:spcPct val="0"/>
              </a:spcBef>
            </a:pPr>
            <a:r>
              <a:rPr lang="en-US" sz="3922">
                <a:solidFill>
                  <a:srgbClr val="000000"/>
                </a:solidFill>
                <a:latin typeface="Open Sans Bold"/>
              </a:rPr>
              <a:t> </a:t>
            </a:r>
            <a:r>
              <a:rPr lang="en-US" sz="3922">
                <a:solidFill>
                  <a:srgbClr val="000000"/>
                </a:solidFill>
                <a:latin typeface="Open Sans Bold"/>
              </a:rPr>
              <a:t>₹</a:t>
            </a:r>
            <a:r>
              <a:rPr lang="en-US" sz="3922">
                <a:solidFill>
                  <a:srgbClr val="000000"/>
                </a:solidFill>
                <a:latin typeface="Open Sans Bold"/>
              </a:rPr>
              <a:t>23</a:t>
            </a:r>
          </a:p>
        </p:txBody>
      </p:sp>
      <p:grpSp>
        <p:nvGrpSpPr>
          <p:cNvPr name="Group 53" id="53"/>
          <p:cNvGrpSpPr/>
          <p:nvPr/>
        </p:nvGrpSpPr>
        <p:grpSpPr>
          <a:xfrm rot="0">
            <a:off x="10887923" y="1356776"/>
            <a:ext cx="2119648" cy="1573838"/>
            <a:chOff x="0" y="0"/>
            <a:chExt cx="2826197" cy="2098451"/>
          </a:xfrm>
        </p:grpSpPr>
        <p:pic>
          <p:nvPicPr>
            <p:cNvPr name="Picture 54" id="54"/>
            <p:cNvPicPr>
              <a:picLocks noChangeAspect="true"/>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l="0" t="0" r="0" b="0"/>
            <a:stretch>
              <a:fillRect/>
            </a:stretch>
          </p:blipFill>
          <p:spPr>
            <a:xfrm flipH="true" flipV="false" rot="0">
              <a:off x="0" y="0"/>
              <a:ext cx="2826197" cy="2098451"/>
            </a:xfrm>
            <a:prstGeom prst="rect">
              <a:avLst/>
            </a:prstGeom>
          </p:spPr>
        </p:pic>
        <p:sp>
          <p:nvSpPr>
            <p:cNvPr name="TextBox 55" id="55"/>
            <p:cNvSpPr txBox="true"/>
            <p:nvPr/>
          </p:nvSpPr>
          <p:spPr>
            <a:xfrm rot="0">
              <a:off x="515720" y="396583"/>
              <a:ext cx="1794758" cy="868463"/>
            </a:xfrm>
            <a:prstGeom prst="rect">
              <a:avLst/>
            </a:prstGeom>
          </p:spPr>
          <p:txBody>
            <a:bodyPr anchor="t" rtlCol="false" tIns="0" lIns="0" bIns="0" rIns="0">
              <a:spAutoFit/>
            </a:bodyPr>
            <a:lstStyle/>
            <a:p>
              <a:pPr algn="ctr">
                <a:lnSpc>
                  <a:spcPts val="5491"/>
                </a:lnSpc>
                <a:spcBef>
                  <a:spcPct val="0"/>
                </a:spcBef>
              </a:pPr>
              <a:r>
                <a:rPr lang="en-US" sz="3922">
                  <a:solidFill>
                    <a:srgbClr val="000000"/>
                  </a:solidFill>
                  <a:latin typeface="Open Sans Bold"/>
                </a:rPr>
                <a:t> </a:t>
              </a:r>
              <a:r>
                <a:rPr lang="en-US" sz="3922">
                  <a:solidFill>
                    <a:srgbClr val="000000"/>
                  </a:solidFill>
                  <a:latin typeface="Open Sans Bold"/>
                </a:rPr>
                <a:t>₹145</a:t>
              </a:r>
            </a:p>
          </p:txBody>
        </p:sp>
      </p:grpSp>
      <p:sp>
        <p:nvSpPr>
          <p:cNvPr name="TextBox 56" id="56"/>
          <p:cNvSpPr txBox="true"/>
          <p:nvPr/>
        </p:nvSpPr>
        <p:spPr>
          <a:xfrm rot="0">
            <a:off x="13728445" y="4071314"/>
            <a:ext cx="2523170" cy="913119"/>
          </a:xfrm>
          <a:prstGeom prst="rect">
            <a:avLst/>
          </a:prstGeom>
        </p:spPr>
        <p:txBody>
          <a:bodyPr anchor="t" rtlCol="false" tIns="0" lIns="0" bIns="0" rIns="0">
            <a:spAutoFit/>
          </a:bodyPr>
          <a:lstStyle/>
          <a:p>
            <a:pPr algn="ctr">
              <a:lnSpc>
                <a:spcPts val="3649"/>
              </a:lnSpc>
            </a:pPr>
            <a:r>
              <a:rPr lang="en-US" sz="2606">
                <a:solidFill>
                  <a:srgbClr val="000000"/>
                </a:solidFill>
                <a:latin typeface="Open Sans Bold"/>
              </a:rPr>
              <a:t> ₹44</a:t>
            </a:r>
          </a:p>
          <a:p>
            <a:pPr algn="ctr">
              <a:lnSpc>
                <a:spcPts val="3649"/>
              </a:lnSpc>
              <a:spcBef>
                <a:spcPct val="0"/>
              </a:spcBef>
            </a:pPr>
          </a:p>
        </p:txBody>
      </p:sp>
      <p:sp>
        <p:nvSpPr>
          <p:cNvPr name="TextBox 57" id="57"/>
          <p:cNvSpPr txBox="true"/>
          <p:nvPr/>
        </p:nvSpPr>
        <p:spPr>
          <a:xfrm rot="0">
            <a:off x="13716080" y="689779"/>
            <a:ext cx="373737" cy="356235"/>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Open Sans Bold"/>
              </a:rPr>
              <a:t> </a:t>
            </a:r>
            <a:r>
              <a:rPr lang="en-US" sz="2100">
                <a:solidFill>
                  <a:srgbClr val="000000"/>
                </a:solidFill>
                <a:latin typeface="Open Sans Bold"/>
              </a:rPr>
              <a:t>₹2</a:t>
            </a:r>
          </a:p>
        </p:txBody>
      </p:sp>
      <p:sp>
        <p:nvSpPr>
          <p:cNvPr name="TextBox 58" id="58"/>
          <p:cNvSpPr txBox="true"/>
          <p:nvPr/>
        </p:nvSpPr>
        <p:spPr>
          <a:xfrm rot="0">
            <a:off x="15386748" y="1960837"/>
            <a:ext cx="2477023" cy="887938"/>
          </a:xfrm>
          <a:prstGeom prst="rect">
            <a:avLst/>
          </a:prstGeom>
        </p:spPr>
        <p:txBody>
          <a:bodyPr anchor="t" rtlCol="false" tIns="0" lIns="0" bIns="0" rIns="0">
            <a:spAutoFit/>
          </a:bodyPr>
          <a:lstStyle/>
          <a:p>
            <a:pPr algn="ctr">
              <a:lnSpc>
                <a:spcPts val="3582"/>
              </a:lnSpc>
            </a:pPr>
            <a:r>
              <a:rPr lang="en-US" sz="2558">
                <a:solidFill>
                  <a:srgbClr val="000000"/>
                </a:solidFill>
                <a:latin typeface="Open Sans Bold"/>
              </a:rPr>
              <a:t> ₹38</a:t>
            </a:r>
          </a:p>
          <a:p>
            <a:pPr algn="ctr">
              <a:lnSpc>
                <a:spcPts val="3582"/>
              </a:lnSpc>
              <a:spcBef>
                <a:spcPct val="0"/>
              </a:spcBef>
            </a:pPr>
          </a:p>
        </p:txBody>
      </p:sp>
      <p:sp>
        <p:nvSpPr>
          <p:cNvPr name="TextBox 59" id="59"/>
          <p:cNvSpPr txBox="true"/>
          <p:nvPr/>
        </p:nvSpPr>
        <p:spPr>
          <a:xfrm rot="0">
            <a:off x="386781" y="3044889"/>
            <a:ext cx="5690139" cy="1417320"/>
          </a:xfrm>
          <a:prstGeom prst="rect">
            <a:avLst/>
          </a:prstGeom>
        </p:spPr>
        <p:txBody>
          <a:bodyPr anchor="t" rtlCol="false" tIns="0" lIns="0" bIns="0" rIns="0">
            <a:spAutoFit/>
          </a:bodyPr>
          <a:lstStyle/>
          <a:p>
            <a:pPr marL="582930" indent="-291465" lvl="1">
              <a:lnSpc>
                <a:spcPts val="3779"/>
              </a:lnSpc>
              <a:buFont typeface="Arial"/>
              <a:buChar char="•"/>
            </a:pPr>
            <a:r>
              <a:rPr lang="en-US" sz="2700">
                <a:solidFill>
                  <a:srgbClr val="FFFFFF"/>
                </a:solidFill>
                <a:latin typeface="Open Sans"/>
              </a:rPr>
              <a:t>Mostly Green Vegetables are </a:t>
            </a:r>
          </a:p>
          <a:p>
            <a:pPr>
              <a:lnSpc>
                <a:spcPts val="3779"/>
              </a:lnSpc>
            </a:pPr>
            <a:r>
              <a:rPr lang="en-US" sz="2700">
                <a:solidFill>
                  <a:srgbClr val="FFFFFF"/>
                </a:solidFill>
                <a:latin typeface="Open Sans"/>
              </a:rPr>
              <a:t>      consumed by this group,</a:t>
            </a:r>
          </a:p>
          <a:p>
            <a:pPr>
              <a:lnSpc>
                <a:spcPts val="3779"/>
              </a:lnSpc>
            </a:pPr>
            <a:r>
              <a:rPr lang="en-US" sz="2700">
                <a:solidFill>
                  <a:srgbClr val="FFFFFF"/>
                </a:solidFill>
                <a:latin typeface="Open Sans"/>
              </a:rPr>
              <a:t>      resulting in healthy lifestyle</a:t>
            </a:r>
          </a:p>
        </p:txBody>
      </p:sp>
      <p:sp>
        <p:nvSpPr>
          <p:cNvPr name="TextBox 60" id="60"/>
          <p:cNvSpPr txBox="true"/>
          <p:nvPr/>
        </p:nvSpPr>
        <p:spPr>
          <a:xfrm rot="0">
            <a:off x="1767881" y="7893835"/>
            <a:ext cx="5189810" cy="707179"/>
          </a:xfrm>
          <a:prstGeom prst="rect">
            <a:avLst/>
          </a:prstGeom>
        </p:spPr>
        <p:txBody>
          <a:bodyPr anchor="t" rtlCol="false" tIns="0" lIns="0" bIns="0" rIns="0">
            <a:spAutoFit/>
          </a:bodyPr>
          <a:lstStyle/>
          <a:p>
            <a:pPr algn="ctr">
              <a:lnSpc>
                <a:spcPts val="5863"/>
              </a:lnSpc>
              <a:spcBef>
                <a:spcPct val="0"/>
              </a:spcBef>
            </a:pPr>
            <a:r>
              <a:rPr lang="en-US" sz="4187">
                <a:solidFill>
                  <a:srgbClr val="FFFFFF"/>
                </a:solidFill>
                <a:latin typeface="Open Sans Bold"/>
              </a:rPr>
              <a:t>Basket Cost =  ₹ 300</a:t>
            </a:r>
          </a:p>
        </p:txBody>
      </p:sp>
      <p:sp>
        <p:nvSpPr>
          <p:cNvPr name="TextBox 61" id="61"/>
          <p:cNvSpPr txBox="true"/>
          <p:nvPr/>
        </p:nvSpPr>
        <p:spPr>
          <a:xfrm rot="0">
            <a:off x="7017190" y="8224674"/>
            <a:ext cx="434923" cy="291395"/>
          </a:xfrm>
          <a:prstGeom prst="rect">
            <a:avLst/>
          </a:prstGeom>
        </p:spPr>
        <p:txBody>
          <a:bodyPr anchor="t" rtlCol="false" tIns="0" lIns="0" bIns="0" rIns="0">
            <a:spAutoFit/>
          </a:bodyPr>
          <a:lstStyle/>
          <a:p>
            <a:pPr algn="ctr">
              <a:lnSpc>
                <a:spcPts val="2340"/>
              </a:lnSpc>
              <a:spcBef>
                <a:spcPct val="0"/>
              </a:spcBef>
            </a:pPr>
            <a:r>
              <a:rPr lang="en-US" sz="1671">
                <a:solidFill>
                  <a:srgbClr val="FFFFFF"/>
                </a:solidFill>
                <a:latin typeface="Open Sans"/>
              </a:rPr>
              <a:t>app.</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3C730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137221"/>
            <a:ext cx="1700408" cy="1499451"/>
          </a:xfrm>
          <a:prstGeom prst="rect">
            <a:avLst/>
          </a:prstGeom>
        </p:spPr>
      </p:pic>
      <p:grpSp>
        <p:nvGrpSpPr>
          <p:cNvPr name="Group 3" id="3"/>
          <p:cNvGrpSpPr/>
          <p:nvPr/>
        </p:nvGrpSpPr>
        <p:grpSpPr>
          <a:xfrm rot="0">
            <a:off x="5674250" y="4199575"/>
            <a:ext cx="3555727" cy="3555727"/>
            <a:chOff x="0" y="0"/>
            <a:chExt cx="4740970" cy="4740970"/>
          </a:xfrm>
        </p:grpSpPr>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979128" y="224547"/>
              <a:ext cx="2951758" cy="2970323"/>
            </a:xfrm>
            <a:prstGeom prst="rect">
              <a:avLst/>
            </a:prstGeom>
          </p:spPr>
        </p:pic>
        <p:sp>
          <p:nvSpPr>
            <p:cNvPr name="TextBox 5" id="5"/>
            <p:cNvSpPr txBox="true"/>
            <p:nvPr/>
          </p:nvSpPr>
          <p:spPr>
            <a:xfrm rot="-2700000">
              <a:off x="-281590" y="1589704"/>
              <a:ext cx="5257003" cy="1514415"/>
            </a:xfrm>
            <a:prstGeom prst="rect">
              <a:avLst/>
            </a:prstGeom>
          </p:spPr>
          <p:txBody>
            <a:bodyPr anchor="t" rtlCol="false" tIns="0" lIns="0" bIns="0" rIns="0">
              <a:spAutoFit/>
            </a:bodyPr>
            <a:lstStyle/>
            <a:p>
              <a:pPr algn="ctr">
                <a:lnSpc>
                  <a:spcPts val="4639"/>
                </a:lnSpc>
              </a:pPr>
              <a:r>
                <a:rPr lang="en-US" sz="3313">
                  <a:solidFill>
                    <a:srgbClr val="000000"/>
                  </a:solidFill>
                  <a:latin typeface="Open Sans Bold"/>
                </a:rPr>
                <a:t> ₹431</a:t>
              </a:r>
            </a:p>
            <a:p>
              <a:pPr algn="ctr">
                <a:lnSpc>
                  <a:spcPts val="4639"/>
                </a:lnSpc>
                <a:spcBef>
                  <a:spcPct val="0"/>
                </a:spcBef>
              </a:pPr>
            </a:p>
          </p:txBody>
        </p:sp>
      </p:grpSp>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8191470" y="1765200"/>
            <a:ext cx="11044319" cy="8020937"/>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50204" y="7582503"/>
            <a:ext cx="1700408" cy="1499451"/>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080385" y="-211474"/>
            <a:ext cx="1700408" cy="1499451"/>
          </a:xfrm>
          <a:prstGeom prst="rect">
            <a:avLst/>
          </a:prstGeom>
        </p:spPr>
      </p:pic>
      <p:grpSp>
        <p:nvGrpSpPr>
          <p:cNvPr name="Group 9" id="9"/>
          <p:cNvGrpSpPr/>
          <p:nvPr/>
        </p:nvGrpSpPr>
        <p:grpSpPr>
          <a:xfrm rot="0">
            <a:off x="-1635801" y="9258300"/>
            <a:ext cx="4972010" cy="2229172"/>
            <a:chOff x="0" y="0"/>
            <a:chExt cx="1309501" cy="587107"/>
          </a:xfrm>
        </p:grpSpPr>
        <p:sp>
          <p:nvSpPr>
            <p:cNvPr name="Freeform 10" id="10"/>
            <p:cNvSpPr/>
            <p:nvPr/>
          </p:nvSpPr>
          <p:spPr>
            <a:xfrm flipH="false" flipV="false">
              <a:off x="0" y="0"/>
              <a:ext cx="1309501" cy="587107"/>
            </a:xfrm>
            <a:custGeom>
              <a:avLst/>
              <a:gdLst/>
              <a:ahLst/>
              <a:cxnLst/>
              <a:rect r="r" b="b" t="t" l="l"/>
              <a:pathLst>
                <a:path h="587107" w="1309501">
                  <a:moveTo>
                    <a:pt x="1309501" y="0"/>
                  </a:moveTo>
                  <a:lnTo>
                    <a:pt x="0" y="0"/>
                  </a:lnTo>
                  <a:lnTo>
                    <a:pt x="101600" y="293553"/>
                  </a:lnTo>
                  <a:lnTo>
                    <a:pt x="0" y="587107"/>
                  </a:lnTo>
                  <a:lnTo>
                    <a:pt x="1309501" y="587107"/>
                  </a:lnTo>
                  <a:lnTo>
                    <a:pt x="1207901" y="293553"/>
                  </a:lnTo>
                  <a:lnTo>
                    <a:pt x="1309501" y="0"/>
                  </a:lnTo>
                  <a:close/>
                </a:path>
              </a:pathLst>
            </a:custGeom>
            <a:solidFill>
              <a:srgbClr val="FFFFFF"/>
            </a:solidFill>
          </p:spPr>
        </p:sp>
        <p:sp>
          <p:nvSpPr>
            <p:cNvPr name="TextBox 11" id="11"/>
            <p:cNvSpPr txBox="true"/>
            <p:nvPr/>
          </p:nvSpPr>
          <p:spPr>
            <a:xfrm>
              <a:off x="88900" y="-38100"/>
              <a:ext cx="635000"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10800000">
            <a:off x="-850204" y="264963"/>
            <a:ext cx="10310816" cy="2092793"/>
            <a:chOff x="0" y="0"/>
            <a:chExt cx="17770059" cy="3606800"/>
          </a:xfrm>
        </p:grpSpPr>
        <p:sp>
          <p:nvSpPr>
            <p:cNvPr name="Freeform 13" id="13"/>
            <p:cNvSpPr/>
            <p:nvPr/>
          </p:nvSpPr>
          <p:spPr>
            <a:xfrm flipH="false" flipV="false">
              <a:off x="0" y="0"/>
              <a:ext cx="17770060" cy="3606800"/>
            </a:xfrm>
            <a:custGeom>
              <a:avLst/>
              <a:gdLst/>
              <a:ahLst/>
              <a:cxnLst/>
              <a:rect r="r" b="b" t="t" l="l"/>
              <a:pathLst>
                <a:path h="3606800" w="17770060">
                  <a:moveTo>
                    <a:pt x="17770060" y="0"/>
                  </a:moveTo>
                  <a:lnTo>
                    <a:pt x="1041400" y="0"/>
                  </a:lnTo>
                  <a:lnTo>
                    <a:pt x="0" y="1803400"/>
                  </a:lnTo>
                  <a:lnTo>
                    <a:pt x="1041400" y="3606800"/>
                  </a:lnTo>
                  <a:lnTo>
                    <a:pt x="17770060" y="3606800"/>
                  </a:lnTo>
                  <a:lnTo>
                    <a:pt x="16728660" y="1803400"/>
                  </a:lnTo>
                  <a:close/>
                </a:path>
              </a:pathLst>
            </a:custGeom>
            <a:solidFill>
              <a:srgbClr val="FFFFFF"/>
            </a:solidFill>
          </p:spPr>
        </p:sp>
      </p:grpSp>
      <p:pic>
        <p:nvPicPr>
          <p:cNvPr name="Picture 14" id="14"/>
          <p:cNvPicPr>
            <a:picLocks noChangeAspect="true"/>
          </p:cNvPicPr>
          <p:nvPr/>
        </p:nvPicPr>
        <p:blipFill>
          <a:blip r:embed="rId8"/>
          <a:srcRect l="0" t="0" r="0" b="0"/>
          <a:stretch>
            <a:fillRect/>
          </a:stretch>
        </p:blipFill>
        <p:spPr>
          <a:xfrm flipH="false" flipV="false" rot="0">
            <a:off x="15101866" y="2678677"/>
            <a:ext cx="1468301" cy="1183818"/>
          </a:xfrm>
          <a:prstGeom prst="rect">
            <a:avLst/>
          </a:prstGeom>
        </p:spPr>
      </p:pic>
      <p:pic>
        <p:nvPicPr>
          <p:cNvPr name="Picture 15" id="15"/>
          <p:cNvPicPr>
            <a:picLocks noChangeAspect="true"/>
          </p:cNvPicPr>
          <p:nvPr/>
        </p:nvPicPr>
        <p:blipFill>
          <a:blip r:embed="rId9"/>
          <a:srcRect l="0" t="0" r="0" b="0"/>
          <a:stretch>
            <a:fillRect/>
          </a:stretch>
        </p:blipFill>
        <p:spPr>
          <a:xfrm flipH="false" flipV="false" rot="-1100692">
            <a:off x="11344124" y="1158220"/>
            <a:ext cx="5600792" cy="3941557"/>
          </a:xfrm>
          <a:prstGeom prst="rect">
            <a:avLst/>
          </a:prstGeom>
        </p:spPr>
      </p:pic>
      <p:pic>
        <p:nvPicPr>
          <p:cNvPr name="Picture 16" id="16"/>
          <p:cNvPicPr>
            <a:picLocks noChangeAspect="true"/>
          </p:cNvPicPr>
          <p:nvPr/>
        </p:nvPicPr>
        <p:blipFill>
          <a:blip r:embed="rId10"/>
          <a:srcRect l="0" t="0" r="0" b="0"/>
          <a:stretch>
            <a:fillRect/>
          </a:stretch>
        </p:blipFill>
        <p:spPr>
          <a:xfrm flipH="false" flipV="false" rot="0">
            <a:off x="12198906" y="2143695"/>
            <a:ext cx="2432848" cy="1970607"/>
          </a:xfrm>
          <a:prstGeom prst="rect">
            <a:avLst/>
          </a:prstGeom>
        </p:spPr>
      </p:pic>
      <p:grpSp>
        <p:nvGrpSpPr>
          <p:cNvPr name="Group 17" id="17"/>
          <p:cNvGrpSpPr/>
          <p:nvPr/>
        </p:nvGrpSpPr>
        <p:grpSpPr>
          <a:xfrm rot="0">
            <a:off x="8593888" y="3358925"/>
            <a:ext cx="4034938" cy="2362760"/>
            <a:chOff x="0" y="0"/>
            <a:chExt cx="5379917" cy="3150347"/>
          </a:xfrm>
        </p:grpSpPr>
        <p:pic>
          <p:nvPicPr>
            <p:cNvPr name="Picture 18" id="18"/>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0" y="133121"/>
              <a:ext cx="4770317" cy="3017226"/>
            </a:xfrm>
            <a:prstGeom prst="rect">
              <a:avLst/>
            </a:prstGeom>
          </p:spPr>
        </p:pic>
        <p:pic>
          <p:nvPicPr>
            <p:cNvPr name="Picture 19" id="19"/>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609600" y="0"/>
              <a:ext cx="4770317" cy="3017226"/>
            </a:xfrm>
            <a:prstGeom prst="rect">
              <a:avLst/>
            </a:prstGeom>
          </p:spPr>
        </p:pic>
      </p:grpSp>
      <p:pic>
        <p:nvPicPr>
          <p:cNvPr name="Picture 20" id="20"/>
          <p:cNvPicPr>
            <a:picLocks noChangeAspect="true"/>
          </p:cNvPicPr>
          <p:nvPr/>
        </p:nvPicPr>
        <p:blipFill>
          <a:blip r:embed="rId10"/>
          <a:srcRect l="0" t="0" r="0" b="0"/>
          <a:stretch>
            <a:fillRect/>
          </a:stretch>
        </p:blipFill>
        <p:spPr>
          <a:xfrm flipH="false" flipV="false" rot="0">
            <a:off x="11303299" y="2056168"/>
            <a:ext cx="2998562" cy="2428835"/>
          </a:xfrm>
          <a:prstGeom prst="rect">
            <a:avLst/>
          </a:prstGeom>
        </p:spPr>
      </p:pic>
      <p:grpSp>
        <p:nvGrpSpPr>
          <p:cNvPr name="Group 21" id="21"/>
          <p:cNvGrpSpPr/>
          <p:nvPr/>
        </p:nvGrpSpPr>
        <p:grpSpPr>
          <a:xfrm rot="0">
            <a:off x="13205344" y="4266323"/>
            <a:ext cx="2773365" cy="2499821"/>
            <a:chOff x="0" y="0"/>
            <a:chExt cx="3697820" cy="3333095"/>
          </a:xfrm>
        </p:grpSpPr>
        <p:pic>
          <p:nvPicPr>
            <p:cNvPr name="Picture 22" id="22"/>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0">
              <a:off x="198406" y="0"/>
              <a:ext cx="2272359" cy="2611907"/>
            </a:xfrm>
            <a:prstGeom prst="rect">
              <a:avLst/>
            </a:prstGeom>
          </p:spPr>
        </p:pic>
        <p:pic>
          <p:nvPicPr>
            <p:cNvPr name="Picture 23" id="23"/>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0">
              <a:off x="1425461" y="234979"/>
              <a:ext cx="2272359" cy="2611907"/>
            </a:xfrm>
            <a:prstGeom prst="rect">
              <a:avLst/>
            </a:prstGeom>
          </p:spPr>
        </p:pic>
        <p:pic>
          <p:nvPicPr>
            <p:cNvPr name="Picture 24" id="24"/>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0">
              <a:off x="0" y="721188"/>
              <a:ext cx="2272359" cy="2611907"/>
            </a:xfrm>
            <a:prstGeom prst="rect">
              <a:avLst/>
            </a:prstGeom>
          </p:spPr>
        </p:pic>
      </p:grpSp>
      <p:pic>
        <p:nvPicPr>
          <p:cNvPr name="Picture 25" id="25"/>
          <p:cNvPicPr>
            <a:picLocks noChangeAspect="true"/>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0" t="0" r="0" b="0"/>
          <a:stretch>
            <a:fillRect/>
          </a:stretch>
        </p:blipFill>
        <p:spPr>
          <a:xfrm flipH="true" flipV="false" rot="0">
            <a:off x="8191470" y="2848776"/>
            <a:ext cx="2119648" cy="1573838"/>
          </a:xfrm>
          <a:prstGeom prst="rect">
            <a:avLst/>
          </a:prstGeom>
        </p:spPr>
      </p:pic>
      <p:pic>
        <p:nvPicPr>
          <p:cNvPr name="Picture 26" id="26"/>
          <p:cNvPicPr>
            <a:picLocks noChangeAspect="true"/>
          </p:cNvPicPr>
          <p:nvPr/>
        </p:nvPicPr>
        <p:blipFill>
          <a:blip r:embed="rId8"/>
          <a:srcRect l="0" t="0" r="0" b="0"/>
          <a:stretch>
            <a:fillRect/>
          </a:stretch>
        </p:blipFill>
        <p:spPr>
          <a:xfrm flipH="false" flipV="false" rot="0">
            <a:off x="15756087" y="3067395"/>
            <a:ext cx="1468301" cy="1183818"/>
          </a:xfrm>
          <a:prstGeom prst="rect">
            <a:avLst/>
          </a:prstGeom>
        </p:spPr>
      </p:pic>
      <p:pic>
        <p:nvPicPr>
          <p:cNvPr name="Picture 27" id="27"/>
          <p:cNvPicPr>
            <a:picLocks noChangeAspect="true"/>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0" t="0" r="0" b="0"/>
          <a:stretch>
            <a:fillRect/>
          </a:stretch>
        </p:blipFill>
        <p:spPr>
          <a:xfrm flipH="false" flipV="false" rot="0">
            <a:off x="15756087" y="1603082"/>
            <a:ext cx="2032789" cy="1509346"/>
          </a:xfrm>
          <a:prstGeom prst="rect">
            <a:avLst/>
          </a:prstGeom>
        </p:spPr>
      </p:pic>
      <p:pic>
        <p:nvPicPr>
          <p:cNvPr name="Picture 28" id="28"/>
          <p:cNvPicPr>
            <a:picLocks noChangeAspect="true"/>
          </p:cNvPicPr>
          <p:nvPr/>
        </p:nvPicPr>
        <p:blipFill>
          <a:blip r:embed="rId8"/>
          <a:srcRect l="0" t="0" r="0" b="0"/>
          <a:stretch>
            <a:fillRect/>
          </a:stretch>
        </p:blipFill>
        <p:spPr>
          <a:xfrm flipH="false" flipV="false" rot="0">
            <a:off x="15156959" y="3270586"/>
            <a:ext cx="1468301" cy="1183818"/>
          </a:xfrm>
          <a:prstGeom prst="rect">
            <a:avLst/>
          </a:prstGeom>
        </p:spPr>
      </p:pic>
      <p:pic>
        <p:nvPicPr>
          <p:cNvPr name="Picture 29" id="29"/>
          <p:cNvPicPr>
            <a:picLocks noChangeAspect="true"/>
          </p:cNvPicPr>
          <p:nvPr/>
        </p:nvPicPr>
        <p:blipFill>
          <a:blip r:embed="rId17"/>
          <a:srcRect l="0" t="0" r="0" b="0"/>
          <a:stretch>
            <a:fillRect/>
          </a:stretch>
        </p:blipFill>
        <p:spPr>
          <a:xfrm flipH="false" flipV="false" rot="0">
            <a:off x="16227849" y="3465373"/>
            <a:ext cx="1314222" cy="1468404"/>
          </a:xfrm>
          <a:prstGeom prst="rect">
            <a:avLst/>
          </a:prstGeom>
        </p:spPr>
      </p:pic>
      <p:pic>
        <p:nvPicPr>
          <p:cNvPr name="Picture 30" id="30"/>
          <p:cNvPicPr>
            <a:picLocks noChangeAspect="true"/>
          </p:cNvPicPr>
          <p:nvPr/>
        </p:nvPicPr>
        <p:blipFill>
          <a:blip r:embed="rId17"/>
          <a:srcRect l="0" t="0" r="0" b="0"/>
          <a:stretch>
            <a:fillRect/>
          </a:stretch>
        </p:blipFill>
        <p:spPr>
          <a:xfrm flipH="false" flipV="false" rot="-1003846">
            <a:off x="16435157" y="3517010"/>
            <a:ext cx="1314222" cy="1468404"/>
          </a:xfrm>
          <a:prstGeom prst="rect">
            <a:avLst/>
          </a:prstGeom>
        </p:spPr>
      </p:pic>
      <p:grpSp>
        <p:nvGrpSpPr>
          <p:cNvPr name="Group 31" id="31"/>
          <p:cNvGrpSpPr/>
          <p:nvPr/>
        </p:nvGrpSpPr>
        <p:grpSpPr>
          <a:xfrm rot="0">
            <a:off x="16703136" y="4422614"/>
            <a:ext cx="730597" cy="867028"/>
            <a:chOff x="0" y="0"/>
            <a:chExt cx="974129" cy="1156037"/>
          </a:xfrm>
        </p:grpSpPr>
        <p:pic>
          <p:nvPicPr>
            <p:cNvPr name="Picture 32" id="32"/>
            <p:cNvPicPr>
              <a:picLocks noChangeAspect="true"/>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0" t="0" r="0" b="0"/>
            <a:stretch>
              <a:fillRect/>
            </a:stretch>
          </p:blipFill>
          <p:spPr>
            <a:xfrm flipH="false" flipV="false" rot="0">
              <a:off x="370806" y="0"/>
              <a:ext cx="358871" cy="1112780"/>
            </a:xfrm>
            <a:prstGeom prst="rect">
              <a:avLst/>
            </a:prstGeom>
          </p:spPr>
        </p:pic>
        <p:pic>
          <p:nvPicPr>
            <p:cNvPr name="Picture 33" id="33"/>
            <p:cNvPicPr>
              <a:picLocks noChangeAspect="true"/>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0" t="0" r="0" b="0"/>
            <a:stretch>
              <a:fillRect/>
            </a:stretch>
          </p:blipFill>
          <p:spPr>
            <a:xfrm flipH="false" flipV="false" rot="2312929">
              <a:off x="307629" y="52686"/>
              <a:ext cx="358871" cy="1112780"/>
            </a:xfrm>
            <a:prstGeom prst="rect">
              <a:avLst/>
            </a:prstGeom>
          </p:spPr>
        </p:pic>
        <p:pic>
          <p:nvPicPr>
            <p:cNvPr name="Picture 34" id="34"/>
            <p:cNvPicPr>
              <a:picLocks noChangeAspect="true"/>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0" t="0" r="0" b="0"/>
            <a:stretch>
              <a:fillRect/>
            </a:stretch>
          </p:blipFill>
          <p:spPr>
            <a:xfrm flipH="false" flipV="false" rot="0">
              <a:off x="583700" y="0"/>
              <a:ext cx="358871" cy="1112780"/>
            </a:xfrm>
            <a:prstGeom prst="rect">
              <a:avLst/>
            </a:prstGeom>
          </p:spPr>
        </p:pic>
      </p:grpSp>
      <p:grpSp>
        <p:nvGrpSpPr>
          <p:cNvPr name="Group 35" id="35"/>
          <p:cNvGrpSpPr/>
          <p:nvPr/>
        </p:nvGrpSpPr>
        <p:grpSpPr>
          <a:xfrm rot="0">
            <a:off x="16337838" y="4297836"/>
            <a:ext cx="730597" cy="867028"/>
            <a:chOff x="0" y="0"/>
            <a:chExt cx="974129" cy="1156037"/>
          </a:xfrm>
        </p:grpSpPr>
        <p:pic>
          <p:nvPicPr>
            <p:cNvPr name="Picture 36" id="36"/>
            <p:cNvPicPr>
              <a:picLocks noChangeAspect="true"/>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0" t="0" r="0" b="0"/>
            <a:stretch>
              <a:fillRect/>
            </a:stretch>
          </p:blipFill>
          <p:spPr>
            <a:xfrm flipH="false" flipV="false" rot="0">
              <a:off x="370806" y="0"/>
              <a:ext cx="358871" cy="1112780"/>
            </a:xfrm>
            <a:prstGeom prst="rect">
              <a:avLst/>
            </a:prstGeom>
          </p:spPr>
        </p:pic>
        <p:pic>
          <p:nvPicPr>
            <p:cNvPr name="Picture 37" id="37"/>
            <p:cNvPicPr>
              <a:picLocks noChangeAspect="true"/>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0" t="0" r="0" b="0"/>
            <a:stretch>
              <a:fillRect/>
            </a:stretch>
          </p:blipFill>
          <p:spPr>
            <a:xfrm flipH="false" flipV="false" rot="2312929">
              <a:off x="307629" y="52686"/>
              <a:ext cx="358871" cy="1112780"/>
            </a:xfrm>
            <a:prstGeom prst="rect">
              <a:avLst/>
            </a:prstGeom>
          </p:spPr>
        </p:pic>
        <p:pic>
          <p:nvPicPr>
            <p:cNvPr name="Picture 38" id="38"/>
            <p:cNvPicPr>
              <a:picLocks noChangeAspect="true"/>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0" t="0" r="0" b="0"/>
            <a:stretch>
              <a:fillRect/>
            </a:stretch>
          </p:blipFill>
          <p:spPr>
            <a:xfrm flipH="false" flipV="false" rot="0">
              <a:off x="583700" y="0"/>
              <a:ext cx="358871" cy="1112780"/>
            </a:xfrm>
            <a:prstGeom prst="rect">
              <a:avLst/>
            </a:prstGeom>
          </p:spPr>
        </p:pic>
      </p:grpSp>
      <p:pic>
        <p:nvPicPr>
          <p:cNvPr name="Picture 39" id="39"/>
          <p:cNvPicPr>
            <a:picLocks noChangeAspect="true"/>
          </p:cNvPicPr>
          <p:nvPr/>
        </p:nvPicPr>
        <p:blipFill>
          <a:blip r:embed="rId20"/>
          <a:srcRect l="0" t="0" r="0" b="42340"/>
          <a:stretch>
            <a:fillRect/>
          </a:stretch>
        </p:blipFill>
        <p:spPr>
          <a:xfrm flipH="false" flipV="false" rot="-2050165">
            <a:off x="14807436" y="4588872"/>
            <a:ext cx="2342547" cy="1109255"/>
          </a:xfrm>
          <a:prstGeom prst="rect">
            <a:avLst/>
          </a:prstGeom>
        </p:spPr>
      </p:pic>
      <p:pic>
        <p:nvPicPr>
          <p:cNvPr name="Picture 40" id="40"/>
          <p:cNvPicPr>
            <a:picLocks noChangeAspect="true"/>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0" t="0" r="0" b="0"/>
          <a:stretch>
            <a:fillRect/>
          </a:stretch>
        </p:blipFill>
        <p:spPr>
          <a:xfrm flipH="false" flipV="false" rot="0">
            <a:off x="14140564" y="3699731"/>
            <a:ext cx="2032789" cy="1509346"/>
          </a:xfrm>
          <a:prstGeom prst="rect">
            <a:avLst/>
          </a:prstGeom>
        </p:spPr>
      </p:pic>
      <p:pic>
        <p:nvPicPr>
          <p:cNvPr name="Picture 41" id="41"/>
          <p:cNvPicPr>
            <a:picLocks noChangeAspect="true"/>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0" t="0" r="0" b="0"/>
          <a:stretch>
            <a:fillRect/>
          </a:stretch>
        </p:blipFill>
        <p:spPr>
          <a:xfrm flipH="true" flipV="false" rot="0">
            <a:off x="13205344" y="462858"/>
            <a:ext cx="1314168" cy="975770"/>
          </a:xfrm>
          <a:prstGeom prst="rect">
            <a:avLst/>
          </a:prstGeom>
        </p:spPr>
      </p:pic>
      <p:pic>
        <p:nvPicPr>
          <p:cNvPr name="Picture 42" id="42"/>
          <p:cNvPicPr>
            <a:picLocks noChangeAspect="true"/>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0" t="0" r="0" b="0"/>
          <a:stretch>
            <a:fillRect/>
          </a:stretch>
        </p:blipFill>
        <p:spPr>
          <a:xfrm flipH="true" flipV="false" rot="0">
            <a:off x="10463420" y="3112428"/>
            <a:ext cx="1999607" cy="1484708"/>
          </a:xfrm>
          <a:prstGeom prst="rect">
            <a:avLst/>
          </a:prstGeom>
        </p:spPr>
      </p:pic>
      <p:grpSp>
        <p:nvGrpSpPr>
          <p:cNvPr name="Group 43" id="43"/>
          <p:cNvGrpSpPr/>
          <p:nvPr/>
        </p:nvGrpSpPr>
        <p:grpSpPr>
          <a:xfrm rot="0">
            <a:off x="16667501" y="3128999"/>
            <a:ext cx="1532464" cy="1223933"/>
            <a:chOff x="0" y="0"/>
            <a:chExt cx="2043286" cy="1631911"/>
          </a:xfrm>
        </p:grpSpPr>
        <p:pic>
          <p:nvPicPr>
            <p:cNvPr name="Picture 44" id="44"/>
            <p:cNvPicPr>
              <a:picLocks noChangeAspect="true"/>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0" t="0" r="0" b="0"/>
            <a:stretch>
              <a:fillRect/>
            </a:stretch>
          </p:blipFill>
          <p:spPr>
            <a:xfrm flipH="false" flipV="false" rot="0">
              <a:off x="0" y="0"/>
              <a:ext cx="2043286" cy="1517140"/>
            </a:xfrm>
            <a:prstGeom prst="rect">
              <a:avLst/>
            </a:prstGeom>
          </p:spPr>
        </p:pic>
        <p:sp>
          <p:nvSpPr>
            <p:cNvPr name="TextBox 45" id="45"/>
            <p:cNvSpPr txBox="true"/>
            <p:nvPr/>
          </p:nvSpPr>
          <p:spPr>
            <a:xfrm rot="0">
              <a:off x="502908" y="237198"/>
              <a:ext cx="1020031" cy="1394714"/>
            </a:xfrm>
            <a:prstGeom prst="rect">
              <a:avLst/>
            </a:prstGeom>
          </p:spPr>
          <p:txBody>
            <a:bodyPr anchor="t" rtlCol="false" tIns="0" lIns="0" bIns="0" rIns="0">
              <a:spAutoFit/>
            </a:bodyPr>
            <a:lstStyle/>
            <a:p>
              <a:pPr algn="ctr">
                <a:lnSpc>
                  <a:spcPts val="4276"/>
                </a:lnSpc>
              </a:pPr>
              <a:r>
                <a:rPr lang="en-US" sz="3054">
                  <a:solidFill>
                    <a:srgbClr val="000000"/>
                  </a:solidFill>
                  <a:latin typeface="Open Sans Bold"/>
                </a:rPr>
                <a:t> ₹55</a:t>
              </a:r>
            </a:p>
            <a:p>
              <a:pPr algn="ctr">
                <a:lnSpc>
                  <a:spcPts val="4276"/>
                </a:lnSpc>
                <a:spcBef>
                  <a:spcPct val="0"/>
                </a:spcBef>
              </a:pPr>
            </a:p>
          </p:txBody>
        </p:sp>
      </p:grpSp>
      <p:pic>
        <p:nvPicPr>
          <p:cNvPr name="Picture 46" id="46"/>
          <p:cNvPicPr>
            <a:picLocks noChangeAspect="true"/>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0" t="0" r="0" b="0"/>
          <a:stretch>
            <a:fillRect/>
          </a:stretch>
        </p:blipFill>
        <p:spPr>
          <a:xfrm flipH="true" flipV="false" rot="0">
            <a:off x="10733114" y="1241830"/>
            <a:ext cx="2274457" cy="1688785"/>
          </a:xfrm>
          <a:prstGeom prst="rect">
            <a:avLst/>
          </a:prstGeom>
        </p:spPr>
      </p:pic>
      <p:sp>
        <p:nvSpPr>
          <p:cNvPr name="TextBox 47" id="47"/>
          <p:cNvSpPr txBox="true"/>
          <p:nvPr/>
        </p:nvSpPr>
        <p:spPr>
          <a:xfrm rot="0">
            <a:off x="11148153" y="1546115"/>
            <a:ext cx="1444379" cy="713795"/>
          </a:xfrm>
          <a:prstGeom prst="rect">
            <a:avLst/>
          </a:prstGeom>
        </p:spPr>
        <p:txBody>
          <a:bodyPr anchor="t" rtlCol="false" tIns="0" lIns="0" bIns="0" rIns="0">
            <a:spAutoFit/>
          </a:bodyPr>
          <a:lstStyle/>
          <a:p>
            <a:pPr algn="ctr">
              <a:lnSpc>
                <a:spcPts val="5892"/>
              </a:lnSpc>
              <a:spcBef>
                <a:spcPct val="0"/>
              </a:spcBef>
            </a:pPr>
            <a:r>
              <a:rPr lang="en-US" sz="4208">
                <a:solidFill>
                  <a:srgbClr val="000000"/>
                </a:solidFill>
                <a:latin typeface="Open Sans Bold"/>
              </a:rPr>
              <a:t> </a:t>
            </a:r>
            <a:r>
              <a:rPr lang="en-US" sz="4208">
                <a:solidFill>
                  <a:srgbClr val="000000"/>
                </a:solidFill>
                <a:latin typeface="Open Sans Bold"/>
              </a:rPr>
              <a:t>₹182</a:t>
            </a:r>
          </a:p>
        </p:txBody>
      </p:sp>
      <p:pic>
        <p:nvPicPr>
          <p:cNvPr name="Picture 48" id="48"/>
          <p:cNvPicPr>
            <a:picLocks noChangeAspect="true"/>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l="0" t="0" r="0" b="0"/>
          <a:stretch>
            <a:fillRect/>
          </a:stretch>
        </p:blipFill>
        <p:spPr>
          <a:xfrm flipH="false" flipV="false" rot="0">
            <a:off x="11504749" y="3877510"/>
            <a:ext cx="2765561" cy="2765561"/>
          </a:xfrm>
          <a:prstGeom prst="rect">
            <a:avLst/>
          </a:prstGeom>
        </p:spPr>
      </p:pic>
      <p:sp>
        <p:nvSpPr>
          <p:cNvPr name="TextBox 49" id="49"/>
          <p:cNvSpPr txBox="true"/>
          <p:nvPr/>
        </p:nvSpPr>
        <p:spPr>
          <a:xfrm rot="0">
            <a:off x="-1635801" y="782171"/>
            <a:ext cx="12368915" cy="953600"/>
          </a:xfrm>
          <a:prstGeom prst="rect">
            <a:avLst/>
          </a:prstGeom>
        </p:spPr>
        <p:txBody>
          <a:bodyPr anchor="t" rtlCol="false" tIns="0" lIns="0" bIns="0" rIns="0">
            <a:spAutoFit/>
          </a:bodyPr>
          <a:lstStyle/>
          <a:p>
            <a:pPr algn="ctr">
              <a:lnSpc>
                <a:spcPts val="7879"/>
              </a:lnSpc>
            </a:pPr>
            <a:r>
              <a:rPr lang="en-US" sz="5628">
                <a:solidFill>
                  <a:srgbClr val="000000"/>
                </a:solidFill>
                <a:latin typeface="Abril Fatface"/>
              </a:rPr>
              <a:t>MIDDLE INCOME GROUP</a:t>
            </a:r>
          </a:p>
        </p:txBody>
      </p:sp>
      <p:sp>
        <p:nvSpPr>
          <p:cNvPr name="TextBox 50" id="50"/>
          <p:cNvSpPr txBox="true"/>
          <p:nvPr/>
        </p:nvSpPr>
        <p:spPr>
          <a:xfrm rot="0">
            <a:off x="850204" y="9134475"/>
            <a:ext cx="1567495" cy="1136972"/>
          </a:xfrm>
          <a:prstGeom prst="rect">
            <a:avLst/>
          </a:prstGeom>
        </p:spPr>
        <p:txBody>
          <a:bodyPr anchor="t" rtlCol="false" tIns="0" lIns="0" bIns="0" rIns="0">
            <a:spAutoFit/>
          </a:bodyPr>
          <a:lstStyle/>
          <a:p>
            <a:pPr algn="ctr">
              <a:lnSpc>
                <a:spcPts val="9331"/>
              </a:lnSpc>
            </a:pPr>
            <a:r>
              <a:rPr lang="en-US" sz="6665">
                <a:solidFill>
                  <a:srgbClr val="000000"/>
                </a:solidFill>
                <a:latin typeface="Open Sans Extra Bold"/>
              </a:rPr>
              <a:t>11</a:t>
            </a:r>
          </a:p>
        </p:txBody>
      </p:sp>
      <p:sp>
        <p:nvSpPr>
          <p:cNvPr name="TextBox 51" id="51"/>
          <p:cNvSpPr txBox="true"/>
          <p:nvPr/>
        </p:nvSpPr>
        <p:spPr>
          <a:xfrm rot="0">
            <a:off x="8738852" y="3092075"/>
            <a:ext cx="982249" cy="670398"/>
          </a:xfrm>
          <a:prstGeom prst="rect">
            <a:avLst/>
          </a:prstGeom>
        </p:spPr>
        <p:txBody>
          <a:bodyPr anchor="t" rtlCol="false" tIns="0" lIns="0" bIns="0" rIns="0">
            <a:spAutoFit/>
          </a:bodyPr>
          <a:lstStyle/>
          <a:p>
            <a:pPr algn="ctr">
              <a:lnSpc>
                <a:spcPts val="5491"/>
              </a:lnSpc>
              <a:spcBef>
                <a:spcPct val="0"/>
              </a:spcBef>
            </a:pPr>
            <a:r>
              <a:rPr lang="en-US" sz="3922">
                <a:solidFill>
                  <a:srgbClr val="000000"/>
                </a:solidFill>
                <a:latin typeface="Open Sans Bold"/>
              </a:rPr>
              <a:t> </a:t>
            </a:r>
            <a:r>
              <a:rPr lang="en-US" sz="3922">
                <a:solidFill>
                  <a:srgbClr val="000000"/>
                </a:solidFill>
                <a:latin typeface="Open Sans Bold"/>
              </a:rPr>
              <a:t>₹30</a:t>
            </a:r>
          </a:p>
        </p:txBody>
      </p:sp>
      <p:sp>
        <p:nvSpPr>
          <p:cNvPr name="TextBox 52" id="52"/>
          <p:cNvSpPr txBox="true"/>
          <p:nvPr/>
        </p:nvSpPr>
        <p:spPr>
          <a:xfrm rot="0">
            <a:off x="13728445" y="4071314"/>
            <a:ext cx="2523170" cy="913119"/>
          </a:xfrm>
          <a:prstGeom prst="rect">
            <a:avLst/>
          </a:prstGeom>
        </p:spPr>
        <p:txBody>
          <a:bodyPr anchor="t" rtlCol="false" tIns="0" lIns="0" bIns="0" rIns="0">
            <a:spAutoFit/>
          </a:bodyPr>
          <a:lstStyle/>
          <a:p>
            <a:pPr algn="ctr">
              <a:lnSpc>
                <a:spcPts val="3649"/>
              </a:lnSpc>
            </a:pPr>
            <a:r>
              <a:rPr lang="en-US" sz="2606">
                <a:solidFill>
                  <a:srgbClr val="000000"/>
                </a:solidFill>
                <a:latin typeface="Open Sans Bold"/>
              </a:rPr>
              <a:t> ₹73</a:t>
            </a:r>
          </a:p>
          <a:p>
            <a:pPr algn="ctr">
              <a:lnSpc>
                <a:spcPts val="3649"/>
              </a:lnSpc>
              <a:spcBef>
                <a:spcPct val="0"/>
              </a:spcBef>
            </a:pPr>
          </a:p>
        </p:txBody>
      </p:sp>
      <p:sp>
        <p:nvSpPr>
          <p:cNvPr name="TextBox 53" id="53"/>
          <p:cNvSpPr txBox="true"/>
          <p:nvPr/>
        </p:nvSpPr>
        <p:spPr>
          <a:xfrm rot="0">
            <a:off x="11093873" y="3415691"/>
            <a:ext cx="657673" cy="515378"/>
          </a:xfrm>
          <a:prstGeom prst="rect">
            <a:avLst/>
          </a:prstGeom>
        </p:spPr>
        <p:txBody>
          <a:bodyPr anchor="t" rtlCol="false" tIns="0" lIns="0" bIns="0" rIns="0">
            <a:spAutoFit/>
          </a:bodyPr>
          <a:lstStyle/>
          <a:p>
            <a:pPr algn="ctr">
              <a:lnSpc>
                <a:spcPts val="4234"/>
              </a:lnSpc>
              <a:spcBef>
                <a:spcPct val="0"/>
              </a:spcBef>
            </a:pPr>
            <a:r>
              <a:rPr lang="en-US" sz="3024">
                <a:solidFill>
                  <a:srgbClr val="000000"/>
                </a:solidFill>
                <a:latin typeface="Open Sans Bold"/>
              </a:rPr>
              <a:t>₹25</a:t>
            </a:r>
          </a:p>
        </p:txBody>
      </p:sp>
      <p:sp>
        <p:nvSpPr>
          <p:cNvPr name="TextBox 54" id="54"/>
          <p:cNvSpPr txBox="true"/>
          <p:nvPr/>
        </p:nvSpPr>
        <p:spPr>
          <a:xfrm rot="0">
            <a:off x="13716080" y="689779"/>
            <a:ext cx="373737" cy="356235"/>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Open Sans Bold"/>
              </a:rPr>
              <a:t> </a:t>
            </a:r>
            <a:r>
              <a:rPr lang="en-US" sz="2100">
                <a:solidFill>
                  <a:srgbClr val="000000"/>
                </a:solidFill>
                <a:latin typeface="Open Sans Bold"/>
              </a:rPr>
              <a:t>₹2</a:t>
            </a:r>
          </a:p>
        </p:txBody>
      </p:sp>
      <p:sp>
        <p:nvSpPr>
          <p:cNvPr name="TextBox 55" id="55"/>
          <p:cNvSpPr txBox="true"/>
          <p:nvPr/>
        </p:nvSpPr>
        <p:spPr>
          <a:xfrm rot="0">
            <a:off x="15386748" y="1960837"/>
            <a:ext cx="2477023" cy="887938"/>
          </a:xfrm>
          <a:prstGeom prst="rect">
            <a:avLst/>
          </a:prstGeom>
        </p:spPr>
        <p:txBody>
          <a:bodyPr anchor="t" rtlCol="false" tIns="0" lIns="0" bIns="0" rIns="0">
            <a:spAutoFit/>
          </a:bodyPr>
          <a:lstStyle/>
          <a:p>
            <a:pPr algn="ctr">
              <a:lnSpc>
                <a:spcPts val="3582"/>
              </a:lnSpc>
            </a:pPr>
            <a:r>
              <a:rPr lang="en-US" sz="2558">
                <a:solidFill>
                  <a:srgbClr val="000000"/>
                </a:solidFill>
                <a:latin typeface="Open Sans Bold"/>
              </a:rPr>
              <a:t> ₹63</a:t>
            </a:r>
          </a:p>
          <a:p>
            <a:pPr algn="ctr">
              <a:lnSpc>
                <a:spcPts val="3582"/>
              </a:lnSpc>
              <a:spcBef>
                <a:spcPct val="0"/>
              </a:spcBef>
            </a:pPr>
          </a:p>
        </p:txBody>
      </p:sp>
      <p:sp>
        <p:nvSpPr>
          <p:cNvPr name="TextBox 56" id="56"/>
          <p:cNvSpPr txBox="true"/>
          <p:nvPr/>
        </p:nvSpPr>
        <p:spPr>
          <a:xfrm rot="0">
            <a:off x="338941" y="3230938"/>
            <a:ext cx="6102429" cy="464820"/>
          </a:xfrm>
          <a:prstGeom prst="rect">
            <a:avLst/>
          </a:prstGeom>
        </p:spPr>
        <p:txBody>
          <a:bodyPr anchor="t" rtlCol="false" tIns="0" lIns="0" bIns="0" rIns="0">
            <a:spAutoFit/>
          </a:bodyPr>
          <a:lstStyle/>
          <a:p>
            <a:pPr marL="582930" indent="-291465" lvl="1">
              <a:lnSpc>
                <a:spcPts val="3779"/>
              </a:lnSpc>
              <a:buFont typeface="Arial"/>
              <a:buChar char="•"/>
            </a:pPr>
            <a:r>
              <a:rPr lang="en-US" sz="2700">
                <a:solidFill>
                  <a:srgbClr val="FFFFFF"/>
                </a:solidFill>
                <a:latin typeface="Open Sans"/>
              </a:rPr>
              <a:t>Increased the quantity per person.</a:t>
            </a:r>
          </a:p>
        </p:txBody>
      </p:sp>
      <p:sp>
        <p:nvSpPr>
          <p:cNvPr name="TextBox 57" id="57"/>
          <p:cNvSpPr txBox="true"/>
          <p:nvPr/>
        </p:nvSpPr>
        <p:spPr>
          <a:xfrm rot="0">
            <a:off x="338941" y="3833016"/>
            <a:ext cx="6480929" cy="464820"/>
          </a:xfrm>
          <a:prstGeom prst="rect">
            <a:avLst/>
          </a:prstGeom>
        </p:spPr>
        <p:txBody>
          <a:bodyPr anchor="t" rtlCol="false" tIns="0" lIns="0" bIns="0" rIns="0">
            <a:spAutoFit/>
          </a:bodyPr>
          <a:lstStyle/>
          <a:p>
            <a:pPr marL="582930" indent="-291465" lvl="1">
              <a:lnSpc>
                <a:spcPts val="3779"/>
              </a:lnSpc>
              <a:buFont typeface="Arial"/>
              <a:buChar char="•"/>
            </a:pPr>
            <a:r>
              <a:rPr lang="en-US" sz="2700">
                <a:solidFill>
                  <a:srgbClr val="FFFFFF"/>
                </a:solidFill>
                <a:latin typeface="Open Sans"/>
              </a:rPr>
              <a:t>Added different seasonal vegetables.</a:t>
            </a:r>
          </a:p>
        </p:txBody>
      </p:sp>
      <p:sp>
        <p:nvSpPr>
          <p:cNvPr name="TextBox 58" id="58"/>
          <p:cNvSpPr txBox="true"/>
          <p:nvPr/>
        </p:nvSpPr>
        <p:spPr>
          <a:xfrm rot="0">
            <a:off x="1183286" y="7263801"/>
            <a:ext cx="6518341" cy="887753"/>
          </a:xfrm>
          <a:prstGeom prst="rect">
            <a:avLst/>
          </a:prstGeom>
        </p:spPr>
        <p:txBody>
          <a:bodyPr anchor="t" rtlCol="false" tIns="0" lIns="0" bIns="0" rIns="0">
            <a:spAutoFit/>
          </a:bodyPr>
          <a:lstStyle/>
          <a:p>
            <a:pPr algn="ctr">
              <a:lnSpc>
                <a:spcPts val="7364"/>
              </a:lnSpc>
              <a:spcBef>
                <a:spcPct val="0"/>
              </a:spcBef>
            </a:pPr>
            <a:r>
              <a:rPr lang="en-US" sz="5260">
                <a:solidFill>
                  <a:srgbClr val="FFFFFF"/>
                </a:solidFill>
                <a:latin typeface="Open Sans Bold"/>
              </a:rPr>
              <a:t>Basket Cost =  ₹ 430</a:t>
            </a:r>
          </a:p>
        </p:txBody>
      </p:sp>
      <p:sp>
        <p:nvSpPr>
          <p:cNvPr name="TextBox 59" id="59"/>
          <p:cNvSpPr txBox="true"/>
          <p:nvPr/>
        </p:nvSpPr>
        <p:spPr>
          <a:xfrm rot="0">
            <a:off x="7776357" y="7688628"/>
            <a:ext cx="546259" cy="356235"/>
          </a:xfrm>
          <a:prstGeom prst="rect">
            <a:avLst/>
          </a:prstGeom>
        </p:spPr>
        <p:txBody>
          <a:bodyPr anchor="t" rtlCol="false" tIns="0" lIns="0" bIns="0" rIns="0">
            <a:spAutoFit/>
          </a:bodyPr>
          <a:lstStyle/>
          <a:p>
            <a:pPr algn="ctr">
              <a:lnSpc>
                <a:spcPts val="2940"/>
              </a:lnSpc>
              <a:spcBef>
                <a:spcPct val="0"/>
              </a:spcBef>
            </a:pPr>
            <a:r>
              <a:rPr lang="en-US" sz="2100">
                <a:solidFill>
                  <a:srgbClr val="FFFFFF"/>
                </a:solidFill>
                <a:latin typeface="Open Sans"/>
              </a:rPr>
              <a:t>app.</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3C730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137221"/>
            <a:ext cx="1700408" cy="1499451"/>
          </a:xfrm>
          <a:prstGeom prst="rect">
            <a:avLst/>
          </a:prstGeom>
        </p:spPr>
      </p:pic>
      <p:grpSp>
        <p:nvGrpSpPr>
          <p:cNvPr name="Group 3" id="3"/>
          <p:cNvGrpSpPr/>
          <p:nvPr/>
        </p:nvGrpSpPr>
        <p:grpSpPr>
          <a:xfrm rot="0">
            <a:off x="5674250" y="4199575"/>
            <a:ext cx="3555727" cy="3555727"/>
            <a:chOff x="0" y="0"/>
            <a:chExt cx="4740970" cy="4740970"/>
          </a:xfrm>
        </p:grpSpPr>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979128" y="224547"/>
              <a:ext cx="2951758" cy="2970323"/>
            </a:xfrm>
            <a:prstGeom prst="rect">
              <a:avLst/>
            </a:prstGeom>
          </p:spPr>
        </p:pic>
        <p:sp>
          <p:nvSpPr>
            <p:cNvPr name="TextBox 5" id="5"/>
            <p:cNvSpPr txBox="true"/>
            <p:nvPr/>
          </p:nvSpPr>
          <p:spPr>
            <a:xfrm rot="-2700000">
              <a:off x="-281590" y="1589704"/>
              <a:ext cx="5257003" cy="1514415"/>
            </a:xfrm>
            <a:prstGeom prst="rect">
              <a:avLst/>
            </a:prstGeom>
          </p:spPr>
          <p:txBody>
            <a:bodyPr anchor="t" rtlCol="false" tIns="0" lIns="0" bIns="0" rIns="0">
              <a:spAutoFit/>
            </a:bodyPr>
            <a:lstStyle/>
            <a:p>
              <a:pPr algn="ctr">
                <a:lnSpc>
                  <a:spcPts val="4639"/>
                </a:lnSpc>
              </a:pPr>
              <a:r>
                <a:rPr lang="en-US" sz="3313">
                  <a:solidFill>
                    <a:srgbClr val="000000"/>
                  </a:solidFill>
                  <a:latin typeface="Open Sans Bold"/>
                </a:rPr>
                <a:t> ₹780</a:t>
              </a:r>
            </a:p>
            <a:p>
              <a:pPr algn="ctr">
                <a:lnSpc>
                  <a:spcPts val="4639"/>
                </a:lnSpc>
                <a:spcBef>
                  <a:spcPct val="0"/>
                </a:spcBef>
              </a:pPr>
            </a:p>
          </p:txBody>
        </p:sp>
      </p:grpSp>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8191470" y="1765200"/>
            <a:ext cx="11044319" cy="8020937"/>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50204" y="7582503"/>
            <a:ext cx="1700408" cy="1499451"/>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080385" y="-211474"/>
            <a:ext cx="1700408" cy="1499451"/>
          </a:xfrm>
          <a:prstGeom prst="rect">
            <a:avLst/>
          </a:prstGeom>
        </p:spPr>
      </p:pic>
      <p:grpSp>
        <p:nvGrpSpPr>
          <p:cNvPr name="Group 9" id="9"/>
          <p:cNvGrpSpPr/>
          <p:nvPr/>
        </p:nvGrpSpPr>
        <p:grpSpPr>
          <a:xfrm rot="0">
            <a:off x="-1635801" y="9258300"/>
            <a:ext cx="4972010" cy="2229172"/>
            <a:chOff x="0" y="0"/>
            <a:chExt cx="1309501" cy="587107"/>
          </a:xfrm>
        </p:grpSpPr>
        <p:sp>
          <p:nvSpPr>
            <p:cNvPr name="Freeform 10" id="10"/>
            <p:cNvSpPr/>
            <p:nvPr/>
          </p:nvSpPr>
          <p:spPr>
            <a:xfrm flipH="false" flipV="false">
              <a:off x="0" y="0"/>
              <a:ext cx="1309501" cy="587107"/>
            </a:xfrm>
            <a:custGeom>
              <a:avLst/>
              <a:gdLst/>
              <a:ahLst/>
              <a:cxnLst/>
              <a:rect r="r" b="b" t="t" l="l"/>
              <a:pathLst>
                <a:path h="587107" w="1309501">
                  <a:moveTo>
                    <a:pt x="1309501" y="0"/>
                  </a:moveTo>
                  <a:lnTo>
                    <a:pt x="0" y="0"/>
                  </a:lnTo>
                  <a:lnTo>
                    <a:pt x="101600" y="293553"/>
                  </a:lnTo>
                  <a:lnTo>
                    <a:pt x="0" y="587107"/>
                  </a:lnTo>
                  <a:lnTo>
                    <a:pt x="1309501" y="587107"/>
                  </a:lnTo>
                  <a:lnTo>
                    <a:pt x="1207901" y="293553"/>
                  </a:lnTo>
                  <a:lnTo>
                    <a:pt x="1309501" y="0"/>
                  </a:lnTo>
                  <a:close/>
                </a:path>
              </a:pathLst>
            </a:custGeom>
            <a:solidFill>
              <a:srgbClr val="FFFFFF"/>
            </a:solidFill>
          </p:spPr>
        </p:sp>
        <p:sp>
          <p:nvSpPr>
            <p:cNvPr name="TextBox 11" id="11"/>
            <p:cNvSpPr txBox="true"/>
            <p:nvPr/>
          </p:nvSpPr>
          <p:spPr>
            <a:xfrm>
              <a:off x="88900" y="-38100"/>
              <a:ext cx="635000"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10800000">
            <a:off x="-850204" y="264963"/>
            <a:ext cx="10310816" cy="2092793"/>
            <a:chOff x="0" y="0"/>
            <a:chExt cx="17770059" cy="3606800"/>
          </a:xfrm>
        </p:grpSpPr>
        <p:sp>
          <p:nvSpPr>
            <p:cNvPr name="Freeform 13" id="13"/>
            <p:cNvSpPr/>
            <p:nvPr/>
          </p:nvSpPr>
          <p:spPr>
            <a:xfrm flipH="false" flipV="false">
              <a:off x="0" y="0"/>
              <a:ext cx="17770060" cy="3606800"/>
            </a:xfrm>
            <a:custGeom>
              <a:avLst/>
              <a:gdLst/>
              <a:ahLst/>
              <a:cxnLst/>
              <a:rect r="r" b="b" t="t" l="l"/>
              <a:pathLst>
                <a:path h="3606800" w="17770060">
                  <a:moveTo>
                    <a:pt x="17770060" y="0"/>
                  </a:moveTo>
                  <a:lnTo>
                    <a:pt x="1041400" y="0"/>
                  </a:lnTo>
                  <a:lnTo>
                    <a:pt x="0" y="1803400"/>
                  </a:lnTo>
                  <a:lnTo>
                    <a:pt x="1041400" y="3606800"/>
                  </a:lnTo>
                  <a:lnTo>
                    <a:pt x="17770060" y="3606800"/>
                  </a:lnTo>
                  <a:lnTo>
                    <a:pt x="16728660" y="1803400"/>
                  </a:lnTo>
                  <a:close/>
                </a:path>
              </a:pathLst>
            </a:custGeom>
            <a:solidFill>
              <a:srgbClr val="FFFFFF"/>
            </a:solidFill>
          </p:spPr>
        </p:sp>
      </p:grpSp>
      <p:pic>
        <p:nvPicPr>
          <p:cNvPr name="Picture 14" id="14"/>
          <p:cNvPicPr>
            <a:picLocks noChangeAspect="true"/>
          </p:cNvPicPr>
          <p:nvPr/>
        </p:nvPicPr>
        <p:blipFill>
          <a:blip r:embed="rId8"/>
          <a:srcRect l="0" t="0" r="0" b="0"/>
          <a:stretch>
            <a:fillRect/>
          </a:stretch>
        </p:blipFill>
        <p:spPr>
          <a:xfrm flipH="false" flipV="false" rot="0">
            <a:off x="15101866" y="2678677"/>
            <a:ext cx="1468301" cy="1183818"/>
          </a:xfrm>
          <a:prstGeom prst="rect">
            <a:avLst/>
          </a:prstGeom>
        </p:spPr>
      </p:pic>
      <p:pic>
        <p:nvPicPr>
          <p:cNvPr name="Picture 15" id="15"/>
          <p:cNvPicPr>
            <a:picLocks noChangeAspect="true"/>
          </p:cNvPicPr>
          <p:nvPr/>
        </p:nvPicPr>
        <p:blipFill>
          <a:blip r:embed="rId9"/>
          <a:srcRect l="0" t="0" r="0" b="0"/>
          <a:stretch>
            <a:fillRect/>
          </a:stretch>
        </p:blipFill>
        <p:spPr>
          <a:xfrm flipH="false" flipV="false" rot="-1100692">
            <a:off x="11344124" y="1158220"/>
            <a:ext cx="5600792" cy="3941557"/>
          </a:xfrm>
          <a:prstGeom prst="rect">
            <a:avLst/>
          </a:prstGeom>
        </p:spPr>
      </p:pic>
      <p:pic>
        <p:nvPicPr>
          <p:cNvPr name="Picture 16" id="16"/>
          <p:cNvPicPr>
            <a:picLocks noChangeAspect="true"/>
          </p:cNvPicPr>
          <p:nvPr/>
        </p:nvPicPr>
        <p:blipFill>
          <a:blip r:embed="rId10"/>
          <a:srcRect l="0" t="0" r="0" b="0"/>
          <a:stretch>
            <a:fillRect/>
          </a:stretch>
        </p:blipFill>
        <p:spPr>
          <a:xfrm flipH="false" flipV="false" rot="0">
            <a:off x="12198906" y="2143695"/>
            <a:ext cx="2432848" cy="1970607"/>
          </a:xfrm>
          <a:prstGeom prst="rect">
            <a:avLst/>
          </a:prstGeom>
        </p:spPr>
      </p:pic>
      <p:pic>
        <p:nvPicPr>
          <p:cNvPr name="Picture 17" id="17"/>
          <p:cNvPicPr>
            <a:picLocks noChangeAspect="true"/>
          </p:cNvPicPr>
          <p:nvPr/>
        </p:nvPicPr>
        <p:blipFill>
          <a:blip r:embed="rId10"/>
          <a:srcRect l="0" t="0" r="0" b="0"/>
          <a:stretch>
            <a:fillRect/>
          </a:stretch>
        </p:blipFill>
        <p:spPr>
          <a:xfrm flipH="false" flipV="false" rot="0">
            <a:off x="11303299" y="2056168"/>
            <a:ext cx="2998562" cy="2428835"/>
          </a:xfrm>
          <a:prstGeom prst="rect">
            <a:avLst/>
          </a:prstGeom>
        </p:spPr>
      </p:pic>
      <p:grpSp>
        <p:nvGrpSpPr>
          <p:cNvPr name="Group 18" id="18"/>
          <p:cNvGrpSpPr/>
          <p:nvPr/>
        </p:nvGrpSpPr>
        <p:grpSpPr>
          <a:xfrm rot="0">
            <a:off x="8540331" y="2782325"/>
            <a:ext cx="4626913" cy="3898050"/>
            <a:chOff x="0" y="0"/>
            <a:chExt cx="6169217" cy="5197400"/>
          </a:xfrm>
        </p:grpSpPr>
        <p:pic>
          <p:nvPicPr>
            <p:cNvPr name="Picture 19" id="19"/>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0" y="237841"/>
              <a:ext cx="4537853" cy="4853318"/>
            </a:xfrm>
            <a:prstGeom prst="rect">
              <a:avLst/>
            </a:prstGeom>
          </p:spPr>
        </p:pic>
        <p:pic>
          <p:nvPicPr>
            <p:cNvPr name="Picture 20" id="20"/>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833525" y="344082"/>
              <a:ext cx="4537853" cy="4853318"/>
            </a:xfrm>
            <a:prstGeom prst="rect">
              <a:avLst/>
            </a:prstGeom>
          </p:spPr>
        </p:pic>
        <p:pic>
          <p:nvPicPr>
            <p:cNvPr name="Picture 21" id="21"/>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1631364" y="0"/>
              <a:ext cx="4537853" cy="4853318"/>
            </a:xfrm>
            <a:prstGeom prst="rect">
              <a:avLst/>
            </a:prstGeom>
          </p:spPr>
        </p:pic>
      </p:grpSp>
      <p:grpSp>
        <p:nvGrpSpPr>
          <p:cNvPr name="Group 22" id="22"/>
          <p:cNvGrpSpPr/>
          <p:nvPr/>
        </p:nvGrpSpPr>
        <p:grpSpPr>
          <a:xfrm rot="0">
            <a:off x="13205344" y="4266323"/>
            <a:ext cx="2773365" cy="2499821"/>
            <a:chOff x="0" y="0"/>
            <a:chExt cx="3697820" cy="3333095"/>
          </a:xfrm>
        </p:grpSpPr>
        <p:pic>
          <p:nvPicPr>
            <p:cNvPr name="Picture 23" id="23"/>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0">
              <a:off x="198406" y="0"/>
              <a:ext cx="2272359" cy="2611907"/>
            </a:xfrm>
            <a:prstGeom prst="rect">
              <a:avLst/>
            </a:prstGeom>
          </p:spPr>
        </p:pic>
        <p:pic>
          <p:nvPicPr>
            <p:cNvPr name="Picture 24" id="24"/>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0">
              <a:off x="1425461" y="234979"/>
              <a:ext cx="2272359" cy="2611907"/>
            </a:xfrm>
            <a:prstGeom prst="rect">
              <a:avLst/>
            </a:prstGeom>
          </p:spPr>
        </p:pic>
        <p:pic>
          <p:nvPicPr>
            <p:cNvPr name="Picture 25" id="25"/>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0">
              <a:off x="0" y="721188"/>
              <a:ext cx="2272359" cy="2611907"/>
            </a:xfrm>
            <a:prstGeom prst="rect">
              <a:avLst/>
            </a:prstGeom>
          </p:spPr>
        </p:pic>
      </p:grpSp>
      <p:pic>
        <p:nvPicPr>
          <p:cNvPr name="Picture 26" id="26"/>
          <p:cNvPicPr>
            <a:picLocks noChangeAspect="true"/>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0" t="0" r="0" b="0"/>
          <a:stretch>
            <a:fillRect/>
          </a:stretch>
        </p:blipFill>
        <p:spPr>
          <a:xfrm flipH="true" flipV="false" rot="0">
            <a:off x="8568875" y="3128999"/>
            <a:ext cx="1742242" cy="1293615"/>
          </a:xfrm>
          <a:prstGeom prst="rect">
            <a:avLst/>
          </a:prstGeom>
        </p:spPr>
      </p:pic>
      <p:pic>
        <p:nvPicPr>
          <p:cNvPr name="Picture 27" id="27"/>
          <p:cNvPicPr>
            <a:picLocks noChangeAspect="true"/>
          </p:cNvPicPr>
          <p:nvPr/>
        </p:nvPicPr>
        <p:blipFill>
          <a:blip r:embed="rId8"/>
          <a:srcRect l="0" t="0" r="0" b="0"/>
          <a:stretch>
            <a:fillRect/>
          </a:stretch>
        </p:blipFill>
        <p:spPr>
          <a:xfrm flipH="false" flipV="false" rot="0">
            <a:off x="15756087" y="3067395"/>
            <a:ext cx="1468301" cy="1183818"/>
          </a:xfrm>
          <a:prstGeom prst="rect">
            <a:avLst/>
          </a:prstGeom>
        </p:spPr>
      </p:pic>
      <p:pic>
        <p:nvPicPr>
          <p:cNvPr name="Picture 28" id="28"/>
          <p:cNvPicPr>
            <a:picLocks noChangeAspect="true"/>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0" t="0" r="0" b="0"/>
          <a:stretch>
            <a:fillRect/>
          </a:stretch>
        </p:blipFill>
        <p:spPr>
          <a:xfrm flipH="false" flipV="false" rot="0">
            <a:off x="15756087" y="1603082"/>
            <a:ext cx="2032789" cy="1509346"/>
          </a:xfrm>
          <a:prstGeom prst="rect">
            <a:avLst/>
          </a:prstGeom>
        </p:spPr>
      </p:pic>
      <p:pic>
        <p:nvPicPr>
          <p:cNvPr name="Picture 29" id="29"/>
          <p:cNvPicPr>
            <a:picLocks noChangeAspect="true"/>
          </p:cNvPicPr>
          <p:nvPr/>
        </p:nvPicPr>
        <p:blipFill>
          <a:blip r:embed="rId8"/>
          <a:srcRect l="0" t="0" r="0" b="0"/>
          <a:stretch>
            <a:fillRect/>
          </a:stretch>
        </p:blipFill>
        <p:spPr>
          <a:xfrm flipH="false" flipV="false" rot="0">
            <a:off x="15156959" y="3270586"/>
            <a:ext cx="1468301" cy="1183818"/>
          </a:xfrm>
          <a:prstGeom prst="rect">
            <a:avLst/>
          </a:prstGeom>
        </p:spPr>
      </p:pic>
      <p:pic>
        <p:nvPicPr>
          <p:cNvPr name="Picture 30" id="30"/>
          <p:cNvPicPr>
            <a:picLocks noChangeAspect="true"/>
          </p:cNvPicPr>
          <p:nvPr/>
        </p:nvPicPr>
        <p:blipFill>
          <a:blip r:embed="rId17"/>
          <a:srcRect l="0" t="0" r="0" b="0"/>
          <a:stretch>
            <a:fillRect/>
          </a:stretch>
        </p:blipFill>
        <p:spPr>
          <a:xfrm flipH="false" flipV="false" rot="0">
            <a:off x="16227849" y="3465373"/>
            <a:ext cx="1314222" cy="1468404"/>
          </a:xfrm>
          <a:prstGeom prst="rect">
            <a:avLst/>
          </a:prstGeom>
        </p:spPr>
      </p:pic>
      <p:pic>
        <p:nvPicPr>
          <p:cNvPr name="Picture 31" id="31"/>
          <p:cNvPicPr>
            <a:picLocks noChangeAspect="true"/>
          </p:cNvPicPr>
          <p:nvPr/>
        </p:nvPicPr>
        <p:blipFill>
          <a:blip r:embed="rId17"/>
          <a:srcRect l="0" t="0" r="0" b="0"/>
          <a:stretch>
            <a:fillRect/>
          </a:stretch>
        </p:blipFill>
        <p:spPr>
          <a:xfrm flipH="false" flipV="false" rot="-1003846">
            <a:off x="16435157" y="3517010"/>
            <a:ext cx="1314222" cy="1468404"/>
          </a:xfrm>
          <a:prstGeom prst="rect">
            <a:avLst/>
          </a:prstGeom>
        </p:spPr>
      </p:pic>
      <p:grpSp>
        <p:nvGrpSpPr>
          <p:cNvPr name="Group 32" id="32"/>
          <p:cNvGrpSpPr/>
          <p:nvPr/>
        </p:nvGrpSpPr>
        <p:grpSpPr>
          <a:xfrm rot="0">
            <a:off x="16703136" y="4422614"/>
            <a:ext cx="730597" cy="867028"/>
            <a:chOff x="0" y="0"/>
            <a:chExt cx="974129" cy="1156037"/>
          </a:xfrm>
        </p:grpSpPr>
        <p:pic>
          <p:nvPicPr>
            <p:cNvPr name="Picture 33" id="33"/>
            <p:cNvPicPr>
              <a:picLocks noChangeAspect="true"/>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0" t="0" r="0" b="0"/>
            <a:stretch>
              <a:fillRect/>
            </a:stretch>
          </p:blipFill>
          <p:spPr>
            <a:xfrm flipH="false" flipV="false" rot="0">
              <a:off x="370806" y="0"/>
              <a:ext cx="358871" cy="1112780"/>
            </a:xfrm>
            <a:prstGeom prst="rect">
              <a:avLst/>
            </a:prstGeom>
          </p:spPr>
        </p:pic>
        <p:pic>
          <p:nvPicPr>
            <p:cNvPr name="Picture 34" id="34"/>
            <p:cNvPicPr>
              <a:picLocks noChangeAspect="true"/>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0" t="0" r="0" b="0"/>
            <a:stretch>
              <a:fillRect/>
            </a:stretch>
          </p:blipFill>
          <p:spPr>
            <a:xfrm flipH="false" flipV="false" rot="2312929">
              <a:off x="307629" y="52686"/>
              <a:ext cx="358871" cy="1112780"/>
            </a:xfrm>
            <a:prstGeom prst="rect">
              <a:avLst/>
            </a:prstGeom>
          </p:spPr>
        </p:pic>
        <p:pic>
          <p:nvPicPr>
            <p:cNvPr name="Picture 35" id="35"/>
            <p:cNvPicPr>
              <a:picLocks noChangeAspect="true"/>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0" t="0" r="0" b="0"/>
            <a:stretch>
              <a:fillRect/>
            </a:stretch>
          </p:blipFill>
          <p:spPr>
            <a:xfrm flipH="false" flipV="false" rot="0">
              <a:off x="583700" y="0"/>
              <a:ext cx="358871" cy="1112780"/>
            </a:xfrm>
            <a:prstGeom prst="rect">
              <a:avLst/>
            </a:prstGeom>
          </p:spPr>
        </p:pic>
      </p:grpSp>
      <p:grpSp>
        <p:nvGrpSpPr>
          <p:cNvPr name="Group 36" id="36"/>
          <p:cNvGrpSpPr/>
          <p:nvPr/>
        </p:nvGrpSpPr>
        <p:grpSpPr>
          <a:xfrm rot="0">
            <a:off x="16337838" y="4297836"/>
            <a:ext cx="730597" cy="867028"/>
            <a:chOff x="0" y="0"/>
            <a:chExt cx="974129" cy="1156037"/>
          </a:xfrm>
        </p:grpSpPr>
        <p:pic>
          <p:nvPicPr>
            <p:cNvPr name="Picture 37" id="37"/>
            <p:cNvPicPr>
              <a:picLocks noChangeAspect="true"/>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0" t="0" r="0" b="0"/>
            <a:stretch>
              <a:fillRect/>
            </a:stretch>
          </p:blipFill>
          <p:spPr>
            <a:xfrm flipH="false" flipV="false" rot="0">
              <a:off x="370806" y="0"/>
              <a:ext cx="358871" cy="1112780"/>
            </a:xfrm>
            <a:prstGeom prst="rect">
              <a:avLst/>
            </a:prstGeom>
          </p:spPr>
        </p:pic>
        <p:pic>
          <p:nvPicPr>
            <p:cNvPr name="Picture 38" id="38"/>
            <p:cNvPicPr>
              <a:picLocks noChangeAspect="true"/>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0" t="0" r="0" b="0"/>
            <a:stretch>
              <a:fillRect/>
            </a:stretch>
          </p:blipFill>
          <p:spPr>
            <a:xfrm flipH="false" flipV="false" rot="2312929">
              <a:off x="307629" y="52686"/>
              <a:ext cx="358871" cy="1112780"/>
            </a:xfrm>
            <a:prstGeom prst="rect">
              <a:avLst/>
            </a:prstGeom>
          </p:spPr>
        </p:pic>
        <p:pic>
          <p:nvPicPr>
            <p:cNvPr name="Picture 39" id="39"/>
            <p:cNvPicPr>
              <a:picLocks noChangeAspect="true"/>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0" t="0" r="0" b="0"/>
            <a:stretch>
              <a:fillRect/>
            </a:stretch>
          </p:blipFill>
          <p:spPr>
            <a:xfrm flipH="false" flipV="false" rot="0">
              <a:off x="583700" y="0"/>
              <a:ext cx="358871" cy="1112780"/>
            </a:xfrm>
            <a:prstGeom prst="rect">
              <a:avLst/>
            </a:prstGeom>
          </p:spPr>
        </p:pic>
      </p:grpSp>
      <p:pic>
        <p:nvPicPr>
          <p:cNvPr name="Picture 40" id="40"/>
          <p:cNvPicPr>
            <a:picLocks noChangeAspect="true"/>
          </p:cNvPicPr>
          <p:nvPr/>
        </p:nvPicPr>
        <p:blipFill>
          <a:blip r:embed="rId20"/>
          <a:srcRect l="0" t="0" r="0" b="42340"/>
          <a:stretch>
            <a:fillRect/>
          </a:stretch>
        </p:blipFill>
        <p:spPr>
          <a:xfrm flipH="false" flipV="false" rot="-2050165">
            <a:off x="14807436" y="4588872"/>
            <a:ext cx="2342547" cy="1109255"/>
          </a:xfrm>
          <a:prstGeom prst="rect">
            <a:avLst/>
          </a:prstGeom>
        </p:spPr>
      </p:pic>
      <p:pic>
        <p:nvPicPr>
          <p:cNvPr name="Picture 41" id="41"/>
          <p:cNvPicPr>
            <a:picLocks noChangeAspect="true"/>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0" t="0" r="0" b="0"/>
          <a:stretch>
            <a:fillRect/>
          </a:stretch>
        </p:blipFill>
        <p:spPr>
          <a:xfrm flipH="false" flipV="false" rot="0">
            <a:off x="14140564" y="3699731"/>
            <a:ext cx="2032789" cy="1509346"/>
          </a:xfrm>
          <a:prstGeom prst="rect">
            <a:avLst/>
          </a:prstGeom>
        </p:spPr>
      </p:pic>
      <p:pic>
        <p:nvPicPr>
          <p:cNvPr name="Picture 42" id="42"/>
          <p:cNvPicPr>
            <a:picLocks noChangeAspect="true"/>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0" t="0" r="0" b="0"/>
          <a:stretch>
            <a:fillRect/>
          </a:stretch>
        </p:blipFill>
        <p:spPr>
          <a:xfrm flipH="true" flipV="false" rot="0">
            <a:off x="13205344" y="462858"/>
            <a:ext cx="1314168" cy="975770"/>
          </a:xfrm>
          <a:prstGeom prst="rect">
            <a:avLst/>
          </a:prstGeom>
        </p:spPr>
      </p:pic>
      <p:pic>
        <p:nvPicPr>
          <p:cNvPr name="Picture 43" id="43"/>
          <p:cNvPicPr>
            <a:picLocks noChangeAspect="true"/>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0" t="0" r="0" b="0"/>
          <a:stretch>
            <a:fillRect/>
          </a:stretch>
        </p:blipFill>
        <p:spPr>
          <a:xfrm flipH="false" flipV="false" rot="0">
            <a:off x="16337838" y="2865707"/>
            <a:ext cx="1862127" cy="1382629"/>
          </a:xfrm>
          <a:prstGeom prst="rect">
            <a:avLst/>
          </a:prstGeom>
        </p:spPr>
      </p:pic>
      <p:sp>
        <p:nvSpPr>
          <p:cNvPr name="TextBox 44" id="44"/>
          <p:cNvSpPr txBox="true"/>
          <p:nvPr/>
        </p:nvSpPr>
        <p:spPr>
          <a:xfrm rot="0">
            <a:off x="16465403" y="3067283"/>
            <a:ext cx="1260350" cy="1285650"/>
          </a:xfrm>
          <a:prstGeom prst="rect">
            <a:avLst/>
          </a:prstGeom>
        </p:spPr>
        <p:txBody>
          <a:bodyPr anchor="t" rtlCol="false" tIns="0" lIns="0" bIns="0" rIns="0">
            <a:spAutoFit/>
          </a:bodyPr>
          <a:lstStyle/>
          <a:p>
            <a:pPr algn="ctr">
              <a:lnSpc>
                <a:spcPts val="5196"/>
              </a:lnSpc>
            </a:pPr>
            <a:r>
              <a:rPr lang="en-US" sz="3712">
                <a:solidFill>
                  <a:srgbClr val="000000"/>
                </a:solidFill>
                <a:latin typeface="Open Sans Bold"/>
              </a:rPr>
              <a:t> ₹130</a:t>
            </a:r>
          </a:p>
          <a:p>
            <a:pPr algn="ctr">
              <a:lnSpc>
                <a:spcPts val="5196"/>
              </a:lnSpc>
              <a:spcBef>
                <a:spcPct val="0"/>
              </a:spcBef>
            </a:pPr>
          </a:p>
        </p:txBody>
      </p:sp>
      <p:pic>
        <p:nvPicPr>
          <p:cNvPr name="Picture 45" id="45"/>
          <p:cNvPicPr>
            <a:picLocks noChangeAspect="true"/>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0" t="0" r="0" b="0"/>
          <a:stretch>
            <a:fillRect/>
          </a:stretch>
        </p:blipFill>
        <p:spPr>
          <a:xfrm flipH="true" flipV="false" rot="0">
            <a:off x="10887923" y="1356776"/>
            <a:ext cx="2119648" cy="1573838"/>
          </a:xfrm>
          <a:prstGeom prst="rect">
            <a:avLst/>
          </a:prstGeom>
        </p:spPr>
      </p:pic>
      <p:sp>
        <p:nvSpPr>
          <p:cNvPr name="TextBox 46" id="46"/>
          <p:cNvSpPr txBox="true"/>
          <p:nvPr/>
        </p:nvSpPr>
        <p:spPr>
          <a:xfrm rot="0">
            <a:off x="11274713" y="1635163"/>
            <a:ext cx="1346068" cy="670398"/>
          </a:xfrm>
          <a:prstGeom prst="rect">
            <a:avLst/>
          </a:prstGeom>
        </p:spPr>
        <p:txBody>
          <a:bodyPr anchor="t" rtlCol="false" tIns="0" lIns="0" bIns="0" rIns="0">
            <a:spAutoFit/>
          </a:bodyPr>
          <a:lstStyle/>
          <a:p>
            <a:pPr algn="ctr">
              <a:lnSpc>
                <a:spcPts val="5491"/>
              </a:lnSpc>
              <a:spcBef>
                <a:spcPct val="0"/>
              </a:spcBef>
            </a:pPr>
            <a:r>
              <a:rPr lang="en-US" sz="3922">
                <a:solidFill>
                  <a:srgbClr val="000000"/>
                </a:solidFill>
                <a:latin typeface="Open Sans Bold"/>
              </a:rPr>
              <a:t> </a:t>
            </a:r>
            <a:r>
              <a:rPr lang="en-US" sz="3922">
                <a:solidFill>
                  <a:srgbClr val="000000"/>
                </a:solidFill>
                <a:latin typeface="Open Sans Bold"/>
              </a:rPr>
              <a:t>₹290</a:t>
            </a:r>
          </a:p>
        </p:txBody>
      </p:sp>
      <p:pic>
        <p:nvPicPr>
          <p:cNvPr name="Picture 47" id="47"/>
          <p:cNvPicPr>
            <a:picLocks noChangeAspect="true"/>
          </p:cNvPicPr>
          <p:nvPr/>
        </p:nvPicPr>
        <p:blipFill>
          <a:blip r:embed="rId21"/>
          <a:srcRect l="0" t="0" r="0" b="0"/>
          <a:stretch>
            <a:fillRect/>
          </a:stretch>
        </p:blipFill>
        <p:spPr>
          <a:xfrm flipH="false" flipV="false" rot="0">
            <a:off x="11081094" y="4376046"/>
            <a:ext cx="2334235" cy="1666061"/>
          </a:xfrm>
          <a:prstGeom prst="rect">
            <a:avLst/>
          </a:prstGeom>
        </p:spPr>
      </p:pic>
      <p:pic>
        <p:nvPicPr>
          <p:cNvPr name="Picture 48" id="48"/>
          <p:cNvPicPr>
            <a:picLocks noChangeAspect="true"/>
          </p:cNvPicPr>
          <p:nvPr/>
        </p:nvPicPr>
        <p:blipFill>
          <a:blip r:embed="rId21"/>
          <a:srcRect l="0" t="0" r="0" b="0"/>
          <a:stretch>
            <a:fillRect/>
          </a:stretch>
        </p:blipFill>
        <p:spPr>
          <a:xfrm flipH="false" flipV="false" rot="0">
            <a:off x="11846224" y="4659991"/>
            <a:ext cx="2334235" cy="1666061"/>
          </a:xfrm>
          <a:prstGeom prst="rect">
            <a:avLst/>
          </a:prstGeom>
        </p:spPr>
      </p:pic>
      <p:sp>
        <p:nvSpPr>
          <p:cNvPr name="TextBox 49" id="49"/>
          <p:cNvSpPr txBox="true"/>
          <p:nvPr/>
        </p:nvSpPr>
        <p:spPr>
          <a:xfrm rot="0">
            <a:off x="-1635801" y="782171"/>
            <a:ext cx="12368915" cy="953600"/>
          </a:xfrm>
          <a:prstGeom prst="rect">
            <a:avLst/>
          </a:prstGeom>
        </p:spPr>
        <p:txBody>
          <a:bodyPr anchor="t" rtlCol="false" tIns="0" lIns="0" bIns="0" rIns="0">
            <a:spAutoFit/>
          </a:bodyPr>
          <a:lstStyle/>
          <a:p>
            <a:pPr algn="ctr">
              <a:lnSpc>
                <a:spcPts val="7879"/>
              </a:lnSpc>
            </a:pPr>
            <a:r>
              <a:rPr lang="en-US" sz="5628">
                <a:solidFill>
                  <a:srgbClr val="000000"/>
                </a:solidFill>
                <a:latin typeface="Abril Fatface"/>
              </a:rPr>
              <a:t>HIGH INCOME GROUP</a:t>
            </a:r>
          </a:p>
        </p:txBody>
      </p:sp>
      <p:sp>
        <p:nvSpPr>
          <p:cNvPr name="TextBox 50" id="50"/>
          <p:cNvSpPr txBox="true"/>
          <p:nvPr/>
        </p:nvSpPr>
        <p:spPr>
          <a:xfrm rot="0">
            <a:off x="850204" y="9134475"/>
            <a:ext cx="1567495" cy="1136972"/>
          </a:xfrm>
          <a:prstGeom prst="rect">
            <a:avLst/>
          </a:prstGeom>
        </p:spPr>
        <p:txBody>
          <a:bodyPr anchor="t" rtlCol="false" tIns="0" lIns="0" bIns="0" rIns="0">
            <a:spAutoFit/>
          </a:bodyPr>
          <a:lstStyle/>
          <a:p>
            <a:pPr algn="ctr">
              <a:lnSpc>
                <a:spcPts val="9331"/>
              </a:lnSpc>
            </a:pPr>
            <a:r>
              <a:rPr lang="en-US" sz="6665">
                <a:solidFill>
                  <a:srgbClr val="000000"/>
                </a:solidFill>
                <a:latin typeface="Open Sans Extra Bold"/>
              </a:rPr>
              <a:t>12</a:t>
            </a:r>
          </a:p>
        </p:txBody>
      </p:sp>
      <p:sp>
        <p:nvSpPr>
          <p:cNvPr name="TextBox 51" id="51"/>
          <p:cNvSpPr txBox="true"/>
          <p:nvPr/>
        </p:nvSpPr>
        <p:spPr>
          <a:xfrm rot="0">
            <a:off x="9018796" y="3324936"/>
            <a:ext cx="807359" cy="555075"/>
          </a:xfrm>
          <a:prstGeom prst="rect">
            <a:avLst/>
          </a:prstGeom>
        </p:spPr>
        <p:txBody>
          <a:bodyPr anchor="t" rtlCol="false" tIns="0" lIns="0" bIns="0" rIns="0">
            <a:spAutoFit/>
          </a:bodyPr>
          <a:lstStyle/>
          <a:p>
            <a:pPr algn="ctr">
              <a:lnSpc>
                <a:spcPts val="4513"/>
              </a:lnSpc>
              <a:spcBef>
                <a:spcPct val="0"/>
              </a:spcBef>
            </a:pPr>
            <a:r>
              <a:rPr lang="en-US" sz="3223">
                <a:solidFill>
                  <a:srgbClr val="000000"/>
                </a:solidFill>
                <a:latin typeface="Open Sans Bold"/>
              </a:rPr>
              <a:t> </a:t>
            </a:r>
            <a:r>
              <a:rPr lang="en-US" sz="3223">
                <a:solidFill>
                  <a:srgbClr val="000000"/>
                </a:solidFill>
                <a:latin typeface="Open Sans Bold"/>
              </a:rPr>
              <a:t>₹43</a:t>
            </a:r>
          </a:p>
        </p:txBody>
      </p:sp>
      <p:sp>
        <p:nvSpPr>
          <p:cNvPr name="TextBox 52" id="52"/>
          <p:cNvSpPr txBox="true"/>
          <p:nvPr/>
        </p:nvSpPr>
        <p:spPr>
          <a:xfrm rot="0">
            <a:off x="13728445" y="4071314"/>
            <a:ext cx="2523170" cy="913119"/>
          </a:xfrm>
          <a:prstGeom prst="rect">
            <a:avLst/>
          </a:prstGeom>
        </p:spPr>
        <p:txBody>
          <a:bodyPr anchor="t" rtlCol="false" tIns="0" lIns="0" bIns="0" rIns="0">
            <a:spAutoFit/>
          </a:bodyPr>
          <a:lstStyle/>
          <a:p>
            <a:pPr algn="ctr">
              <a:lnSpc>
                <a:spcPts val="3649"/>
              </a:lnSpc>
            </a:pPr>
            <a:r>
              <a:rPr lang="en-US" sz="2606">
                <a:solidFill>
                  <a:srgbClr val="000000"/>
                </a:solidFill>
                <a:latin typeface="Open Sans Bold"/>
              </a:rPr>
              <a:t> ₹100</a:t>
            </a:r>
          </a:p>
          <a:p>
            <a:pPr algn="ctr">
              <a:lnSpc>
                <a:spcPts val="3649"/>
              </a:lnSpc>
              <a:spcBef>
                <a:spcPct val="0"/>
              </a:spcBef>
            </a:pPr>
          </a:p>
        </p:txBody>
      </p:sp>
      <p:grpSp>
        <p:nvGrpSpPr>
          <p:cNvPr name="Group 53" id="53"/>
          <p:cNvGrpSpPr/>
          <p:nvPr/>
        </p:nvGrpSpPr>
        <p:grpSpPr>
          <a:xfrm rot="0">
            <a:off x="10668295" y="3406588"/>
            <a:ext cx="2339276" cy="1736912"/>
            <a:chOff x="0" y="0"/>
            <a:chExt cx="3119034" cy="2315883"/>
          </a:xfrm>
        </p:grpSpPr>
        <p:pic>
          <p:nvPicPr>
            <p:cNvPr name="Picture 54" id="54"/>
            <p:cNvPicPr>
              <a:picLocks noChangeAspect="true"/>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0" t="0" r="0" b="0"/>
            <a:stretch>
              <a:fillRect/>
            </a:stretch>
          </p:blipFill>
          <p:spPr>
            <a:xfrm flipH="true" flipV="false" rot="0">
              <a:off x="0" y="0"/>
              <a:ext cx="3119034" cy="2315883"/>
            </a:xfrm>
            <a:prstGeom prst="rect">
              <a:avLst/>
            </a:prstGeom>
          </p:spPr>
        </p:pic>
        <p:sp>
          <p:nvSpPr>
            <p:cNvPr name="TextBox 55" id="55"/>
            <p:cNvSpPr txBox="true"/>
            <p:nvPr/>
          </p:nvSpPr>
          <p:spPr>
            <a:xfrm rot="0">
              <a:off x="870351" y="577076"/>
              <a:ext cx="1400440" cy="777626"/>
            </a:xfrm>
            <a:prstGeom prst="rect">
              <a:avLst/>
            </a:prstGeom>
          </p:spPr>
          <p:txBody>
            <a:bodyPr anchor="t" rtlCol="false" tIns="0" lIns="0" bIns="0" rIns="0">
              <a:spAutoFit/>
            </a:bodyPr>
            <a:lstStyle/>
            <a:p>
              <a:pPr algn="ctr">
                <a:lnSpc>
                  <a:spcPts val="4993"/>
                </a:lnSpc>
                <a:spcBef>
                  <a:spcPct val="0"/>
                </a:spcBef>
              </a:pPr>
              <a:r>
                <a:rPr lang="en-US" sz="3566">
                  <a:solidFill>
                    <a:srgbClr val="000000"/>
                  </a:solidFill>
                  <a:latin typeface="Open Sans Bold"/>
                </a:rPr>
                <a:t> </a:t>
              </a:r>
              <a:r>
                <a:rPr lang="en-US" sz="3566">
                  <a:solidFill>
                    <a:srgbClr val="000000"/>
                  </a:solidFill>
                  <a:latin typeface="Open Sans Bold"/>
                </a:rPr>
                <a:t>₹82</a:t>
              </a:r>
            </a:p>
          </p:txBody>
        </p:sp>
      </p:grpSp>
      <p:sp>
        <p:nvSpPr>
          <p:cNvPr name="TextBox 56" id="56"/>
          <p:cNvSpPr txBox="true"/>
          <p:nvPr/>
        </p:nvSpPr>
        <p:spPr>
          <a:xfrm rot="0">
            <a:off x="13639999" y="689779"/>
            <a:ext cx="525899" cy="356235"/>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Open Sans Bold"/>
              </a:rPr>
              <a:t> </a:t>
            </a:r>
            <a:r>
              <a:rPr lang="en-US" sz="2100">
                <a:solidFill>
                  <a:srgbClr val="000000"/>
                </a:solidFill>
                <a:latin typeface="Open Sans Bold"/>
              </a:rPr>
              <a:t>₹38</a:t>
            </a:r>
          </a:p>
        </p:txBody>
      </p:sp>
      <p:sp>
        <p:nvSpPr>
          <p:cNvPr name="TextBox 57" id="57"/>
          <p:cNvSpPr txBox="true"/>
          <p:nvPr/>
        </p:nvSpPr>
        <p:spPr>
          <a:xfrm rot="0">
            <a:off x="15386748" y="1960837"/>
            <a:ext cx="2477023" cy="887938"/>
          </a:xfrm>
          <a:prstGeom prst="rect">
            <a:avLst/>
          </a:prstGeom>
        </p:spPr>
        <p:txBody>
          <a:bodyPr anchor="t" rtlCol="false" tIns="0" lIns="0" bIns="0" rIns="0">
            <a:spAutoFit/>
          </a:bodyPr>
          <a:lstStyle/>
          <a:p>
            <a:pPr algn="ctr">
              <a:lnSpc>
                <a:spcPts val="3582"/>
              </a:lnSpc>
            </a:pPr>
            <a:r>
              <a:rPr lang="en-US" sz="2558">
                <a:solidFill>
                  <a:srgbClr val="000000"/>
                </a:solidFill>
                <a:latin typeface="Open Sans Bold"/>
              </a:rPr>
              <a:t> ₹88</a:t>
            </a:r>
          </a:p>
          <a:p>
            <a:pPr algn="ctr">
              <a:lnSpc>
                <a:spcPts val="3582"/>
              </a:lnSpc>
              <a:spcBef>
                <a:spcPct val="0"/>
              </a:spcBef>
            </a:pPr>
          </a:p>
        </p:txBody>
      </p:sp>
      <p:sp>
        <p:nvSpPr>
          <p:cNvPr name="TextBox 58" id="58"/>
          <p:cNvSpPr txBox="true"/>
          <p:nvPr/>
        </p:nvSpPr>
        <p:spPr>
          <a:xfrm rot="0">
            <a:off x="346441" y="3353511"/>
            <a:ext cx="5327809" cy="727710"/>
          </a:xfrm>
          <a:prstGeom prst="rect">
            <a:avLst/>
          </a:prstGeom>
        </p:spPr>
        <p:txBody>
          <a:bodyPr anchor="t" rtlCol="false" tIns="0" lIns="0" bIns="0" rIns="0">
            <a:spAutoFit/>
          </a:bodyPr>
          <a:lstStyle/>
          <a:p>
            <a:pPr marL="453390" indent="-226695" lvl="1">
              <a:lnSpc>
                <a:spcPts val="2940"/>
              </a:lnSpc>
              <a:buFont typeface="Arial"/>
              <a:buChar char="•"/>
            </a:pPr>
            <a:r>
              <a:rPr lang="en-US" sz="2100">
                <a:solidFill>
                  <a:srgbClr val="FFFFFF"/>
                </a:solidFill>
                <a:latin typeface="Open Sans"/>
              </a:rPr>
              <a:t>This group usually creates a lot of extra</a:t>
            </a:r>
          </a:p>
          <a:p>
            <a:pPr>
              <a:lnSpc>
                <a:spcPts val="2940"/>
              </a:lnSpc>
            </a:pPr>
            <a:r>
              <a:rPr lang="en-US" sz="2100">
                <a:solidFill>
                  <a:srgbClr val="FFFFFF"/>
                </a:solidFill>
                <a:latin typeface="Open Sans"/>
              </a:rPr>
              <a:t>       snacks and utilises extra garnishing</a:t>
            </a:r>
          </a:p>
        </p:txBody>
      </p:sp>
      <p:sp>
        <p:nvSpPr>
          <p:cNvPr name="TextBox 59" id="59"/>
          <p:cNvSpPr txBox="true"/>
          <p:nvPr/>
        </p:nvSpPr>
        <p:spPr>
          <a:xfrm rot="0">
            <a:off x="346441" y="4276232"/>
            <a:ext cx="5268159" cy="356235"/>
          </a:xfrm>
          <a:prstGeom prst="rect">
            <a:avLst/>
          </a:prstGeom>
        </p:spPr>
        <p:txBody>
          <a:bodyPr anchor="t" rtlCol="false" tIns="0" lIns="0" bIns="0" rIns="0">
            <a:spAutoFit/>
          </a:bodyPr>
          <a:lstStyle/>
          <a:p>
            <a:pPr marL="453390" indent="-226695" lvl="1">
              <a:lnSpc>
                <a:spcPts val="2940"/>
              </a:lnSpc>
              <a:buFont typeface="Arial"/>
              <a:buChar char="•"/>
            </a:pPr>
            <a:r>
              <a:rPr lang="en-US" sz="2100">
                <a:solidFill>
                  <a:srgbClr val="FFFFFF"/>
                </a:solidFill>
                <a:latin typeface="Open Sans"/>
              </a:rPr>
              <a:t>Some fancy vegetables are also added.</a:t>
            </a:r>
          </a:p>
        </p:txBody>
      </p:sp>
      <p:sp>
        <p:nvSpPr>
          <p:cNvPr name="TextBox 60" id="60"/>
          <p:cNvSpPr txBox="true"/>
          <p:nvPr/>
        </p:nvSpPr>
        <p:spPr>
          <a:xfrm rot="0">
            <a:off x="1052140" y="7213742"/>
            <a:ext cx="6518341" cy="887753"/>
          </a:xfrm>
          <a:prstGeom prst="rect">
            <a:avLst/>
          </a:prstGeom>
        </p:spPr>
        <p:txBody>
          <a:bodyPr anchor="t" rtlCol="false" tIns="0" lIns="0" bIns="0" rIns="0">
            <a:spAutoFit/>
          </a:bodyPr>
          <a:lstStyle/>
          <a:p>
            <a:pPr algn="ctr">
              <a:lnSpc>
                <a:spcPts val="7364"/>
              </a:lnSpc>
              <a:spcBef>
                <a:spcPct val="0"/>
              </a:spcBef>
            </a:pPr>
            <a:r>
              <a:rPr lang="en-US" sz="5260">
                <a:solidFill>
                  <a:srgbClr val="FFFFFF"/>
                </a:solidFill>
                <a:latin typeface="Open Sans Bold"/>
              </a:rPr>
              <a:t>Basket Cost =  ₹ 780</a:t>
            </a:r>
          </a:p>
        </p:txBody>
      </p:sp>
      <p:sp>
        <p:nvSpPr>
          <p:cNvPr name="TextBox 61" id="61"/>
          <p:cNvSpPr txBox="true"/>
          <p:nvPr/>
        </p:nvSpPr>
        <p:spPr>
          <a:xfrm rot="0">
            <a:off x="7645211" y="7638569"/>
            <a:ext cx="546259" cy="356235"/>
          </a:xfrm>
          <a:prstGeom prst="rect">
            <a:avLst/>
          </a:prstGeom>
        </p:spPr>
        <p:txBody>
          <a:bodyPr anchor="t" rtlCol="false" tIns="0" lIns="0" bIns="0" rIns="0">
            <a:spAutoFit/>
          </a:bodyPr>
          <a:lstStyle/>
          <a:p>
            <a:pPr algn="ctr">
              <a:lnSpc>
                <a:spcPts val="2940"/>
              </a:lnSpc>
              <a:spcBef>
                <a:spcPct val="0"/>
              </a:spcBef>
            </a:pPr>
            <a:r>
              <a:rPr lang="en-US" sz="2100">
                <a:solidFill>
                  <a:srgbClr val="FFFFFF"/>
                </a:solidFill>
                <a:latin typeface="Open Sans"/>
              </a:rPr>
              <a:t>app.</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3C730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137221"/>
            <a:ext cx="1700408" cy="1499451"/>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080385" y="-211474"/>
            <a:ext cx="1700408" cy="1499451"/>
          </a:xfrm>
          <a:prstGeom prst="rect">
            <a:avLst/>
          </a:prstGeom>
        </p:spPr>
      </p:pic>
      <p:grpSp>
        <p:nvGrpSpPr>
          <p:cNvPr name="Group 4" id="4"/>
          <p:cNvGrpSpPr/>
          <p:nvPr/>
        </p:nvGrpSpPr>
        <p:grpSpPr>
          <a:xfrm rot="0">
            <a:off x="-1635801" y="9258300"/>
            <a:ext cx="4972010" cy="2229172"/>
            <a:chOff x="0" y="0"/>
            <a:chExt cx="1309501" cy="587107"/>
          </a:xfrm>
        </p:grpSpPr>
        <p:sp>
          <p:nvSpPr>
            <p:cNvPr name="Freeform 5" id="5"/>
            <p:cNvSpPr/>
            <p:nvPr/>
          </p:nvSpPr>
          <p:spPr>
            <a:xfrm flipH="false" flipV="false">
              <a:off x="0" y="0"/>
              <a:ext cx="1309501" cy="587107"/>
            </a:xfrm>
            <a:custGeom>
              <a:avLst/>
              <a:gdLst/>
              <a:ahLst/>
              <a:cxnLst/>
              <a:rect r="r" b="b" t="t" l="l"/>
              <a:pathLst>
                <a:path h="587107" w="1309501">
                  <a:moveTo>
                    <a:pt x="1309501" y="0"/>
                  </a:moveTo>
                  <a:lnTo>
                    <a:pt x="0" y="0"/>
                  </a:lnTo>
                  <a:lnTo>
                    <a:pt x="101600" y="293553"/>
                  </a:lnTo>
                  <a:lnTo>
                    <a:pt x="0" y="587107"/>
                  </a:lnTo>
                  <a:lnTo>
                    <a:pt x="1309501" y="587107"/>
                  </a:lnTo>
                  <a:lnTo>
                    <a:pt x="1207901" y="293553"/>
                  </a:lnTo>
                  <a:lnTo>
                    <a:pt x="1309501" y="0"/>
                  </a:lnTo>
                  <a:close/>
                </a:path>
              </a:pathLst>
            </a:custGeom>
            <a:solidFill>
              <a:srgbClr val="FFFFFF"/>
            </a:solidFill>
          </p:spPr>
        </p:sp>
        <p:sp>
          <p:nvSpPr>
            <p:cNvPr name="TextBox 6" id="6"/>
            <p:cNvSpPr txBox="true"/>
            <p:nvPr/>
          </p:nvSpPr>
          <p:spPr>
            <a:xfrm>
              <a:off x="88900" y="-38100"/>
              <a:ext cx="635000"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10800000">
            <a:off x="-605737" y="241580"/>
            <a:ext cx="11702396" cy="2092793"/>
            <a:chOff x="0" y="0"/>
            <a:chExt cx="20168363" cy="3606800"/>
          </a:xfrm>
        </p:grpSpPr>
        <p:sp>
          <p:nvSpPr>
            <p:cNvPr name="Freeform 8" id="8"/>
            <p:cNvSpPr/>
            <p:nvPr/>
          </p:nvSpPr>
          <p:spPr>
            <a:xfrm flipH="false" flipV="false">
              <a:off x="0" y="0"/>
              <a:ext cx="20168363" cy="3606800"/>
            </a:xfrm>
            <a:custGeom>
              <a:avLst/>
              <a:gdLst/>
              <a:ahLst/>
              <a:cxnLst/>
              <a:rect r="r" b="b" t="t" l="l"/>
              <a:pathLst>
                <a:path h="3606800" w="20168363">
                  <a:moveTo>
                    <a:pt x="20168363" y="0"/>
                  </a:moveTo>
                  <a:lnTo>
                    <a:pt x="1041400" y="0"/>
                  </a:lnTo>
                  <a:lnTo>
                    <a:pt x="0" y="1803400"/>
                  </a:lnTo>
                  <a:lnTo>
                    <a:pt x="1041400" y="3606800"/>
                  </a:lnTo>
                  <a:lnTo>
                    <a:pt x="20168363" y="3606800"/>
                  </a:lnTo>
                  <a:lnTo>
                    <a:pt x="19126963" y="1803400"/>
                  </a:lnTo>
                  <a:close/>
                </a:path>
              </a:pathLst>
            </a:custGeom>
            <a:solidFill>
              <a:srgbClr val="FFFFFF"/>
            </a:solidFill>
          </p:spPr>
        </p:sp>
      </p:grpSp>
      <p:sp>
        <p:nvSpPr>
          <p:cNvPr name="TextBox 9" id="9"/>
          <p:cNvSpPr txBox="true"/>
          <p:nvPr/>
        </p:nvSpPr>
        <p:spPr>
          <a:xfrm rot="0">
            <a:off x="-788555" y="683071"/>
            <a:ext cx="12368915" cy="953600"/>
          </a:xfrm>
          <a:prstGeom prst="rect">
            <a:avLst/>
          </a:prstGeom>
        </p:spPr>
        <p:txBody>
          <a:bodyPr anchor="t" rtlCol="false" tIns="0" lIns="0" bIns="0" rIns="0">
            <a:spAutoFit/>
          </a:bodyPr>
          <a:lstStyle/>
          <a:p>
            <a:pPr algn="ctr">
              <a:lnSpc>
                <a:spcPts val="7879"/>
              </a:lnSpc>
            </a:pPr>
            <a:r>
              <a:rPr lang="en-US" sz="5628">
                <a:solidFill>
                  <a:srgbClr val="000000"/>
                </a:solidFill>
                <a:latin typeface="Abril Fatface"/>
              </a:rPr>
              <a:t>PRICE CHANGE  </a:t>
            </a:r>
          </a:p>
        </p:txBody>
      </p:sp>
      <p:sp>
        <p:nvSpPr>
          <p:cNvPr name="TextBox 10" id="10"/>
          <p:cNvSpPr txBox="true"/>
          <p:nvPr/>
        </p:nvSpPr>
        <p:spPr>
          <a:xfrm rot="0">
            <a:off x="850204" y="9134475"/>
            <a:ext cx="1567495" cy="1136972"/>
          </a:xfrm>
          <a:prstGeom prst="rect">
            <a:avLst/>
          </a:prstGeom>
        </p:spPr>
        <p:txBody>
          <a:bodyPr anchor="t" rtlCol="false" tIns="0" lIns="0" bIns="0" rIns="0">
            <a:spAutoFit/>
          </a:bodyPr>
          <a:lstStyle/>
          <a:p>
            <a:pPr algn="ctr">
              <a:lnSpc>
                <a:spcPts val="9331"/>
              </a:lnSpc>
            </a:pPr>
            <a:r>
              <a:rPr lang="en-US" sz="6665">
                <a:solidFill>
                  <a:srgbClr val="000000"/>
                </a:solidFill>
                <a:latin typeface="Open Sans Extra Bold"/>
              </a:rPr>
              <a:t>13</a:t>
            </a:r>
          </a:p>
        </p:txBody>
      </p:sp>
      <p:sp>
        <p:nvSpPr>
          <p:cNvPr name="TextBox 11" id="11"/>
          <p:cNvSpPr txBox="true"/>
          <p:nvPr/>
        </p:nvSpPr>
        <p:spPr>
          <a:xfrm rot="0">
            <a:off x="850204" y="2577619"/>
            <a:ext cx="16230181" cy="1451456"/>
          </a:xfrm>
          <a:prstGeom prst="rect">
            <a:avLst/>
          </a:prstGeom>
        </p:spPr>
        <p:txBody>
          <a:bodyPr anchor="t" rtlCol="false" tIns="0" lIns="0" bIns="0" rIns="0">
            <a:spAutoFit/>
          </a:bodyPr>
          <a:lstStyle/>
          <a:p>
            <a:pPr marL="814450" indent="-407225" lvl="1">
              <a:lnSpc>
                <a:spcPts val="5998"/>
              </a:lnSpc>
              <a:buFont typeface="Arial"/>
              <a:buChar char="•"/>
            </a:pPr>
            <a:r>
              <a:rPr lang="en-US" sz="3772">
                <a:solidFill>
                  <a:srgbClr val="FFFFFF"/>
                </a:solidFill>
                <a:latin typeface="Open Sans"/>
              </a:rPr>
              <a:t>As Seasonal Vegetables are changing over the year, </a:t>
            </a:r>
            <a:r>
              <a:rPr lang="en-US" sz="3772">
                <a:solidFill>
                  <a:srgbClr val="FFFFFF"/>
                </a:solidFill>
                <a:latin typeface="Open Sans"/>
              </a:rPr>
              <a:t>our basket price will vary between 20 - 100 Rs according to the income groups.</a:t>
            </a:r>
          </a:p>
        </p:txBody>
      </p:sp>
      <p:sp>
        <p:nvSpPr>
          <p:cNvPr name="TextBox 12" id="12"/>
          <p:cNvSpPr txBox="true"/>
          <p:nvPr/>
        </p:nvSpPr>
        <p:spPr>
          <a:xfrm rot="0">
            <a:off x="850204" y="4492114"/>
            <a:ext cx="16230181" cy="1451456"/>
          </a:xfrm>
          <a:prstGeom prst="rect">
            <a:avLst/>
          </a:prstGeom>
        </p:spPr>
        <p:txBody>
          <a:bodyPr anchor="t" rtlCol="false" tIns="0" lIns="0" bIns="0" rIns="0">
            <a:spAutoFit/>
          </a:bodyPr>
          <a:lstStyle/>
          <a:p>
            <a:pPr marL="814450" indent="-407225" lvl="1">
              <a:lnSpc>
                <a:spcPts val="5998"/>
              </a:lnSpc>
              <a:buFont typeface="Arial"/>
              <a:buChar char="•"/>
            </a:pPr>
            <a:r>
              <a:rPr lang="en-US" sz="3772">
                <a:solidFill>
                  <a:srgbClr val="FFFFFF"/>
                </a:solidFill>
                <a:latin typeface="Open Sans"/>
              </a:rPr>
              <a:t>As a considerable amount of people come from the lower income group so they will be more sensitive towards the price change. </a:t>
            </a:r>
          </a:p>
        </p:txBody>
      </p:sp>
      <p:sp>
        <p:nvSpPr>
          <p:cNvPr name="TextBox 13" id="13"/>
          <p:cNvSpPr txBox="true"/>
          <p:nvPr/>
        </p:nvSpPr>
        <p:spPr>
          <a:xfrm rot="0">
            <a:off x="850204" y="6406608"/>
            <a:ext cx="16230181" cy="1451456"/>
          </a:xfrm>
          <a:prstGeom prst="rect">
            <a:avLst/>
          </a:prstGeom>
        </p:spPr>
        <p:txBody>
          <a:bodyPr anchor="t" rtlCol="false" tIns="0" lIns="0" bIns="0" rIns="0">
            <a:spAutoFit/>
          </a:bodyPr>
          <a:lstStyle/>
          <a:p>
            <a:pPr marL="814450" indent="-407225" lvl="1">
              <a:lnSpc>
                <a:spcPts val="5998"/>
              </a:lnSpc>
              <a:buFont typeface="Arial"/>
              <a:buChar char="•"/>
            </a:pPr>
            <a:r>
              <a:rPr lang="en-US" sz="3772">
                <a:solidFill>
                  <a:srgbClr val="FFFFFF"/>
                </a:solidFill>
                <a:latin typeface="Open Sans"/>
              </a:rPr>
              <a:t>One considerable price change in basket will be because of inflation rate over the period of time.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3C730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137221"/>
            <a:ext cx="1700408" cy="1499451"/>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080385" y="-211474"/>
            <a:ext cx="1700408" cy="1499451"/>
          </a:xfrm>
          <a:prstGeom prst="rect">
            <a:avLst/>
          </a:prstGeom>
        </p:spPr>
      </p:pic>
      <p:grpSp>
        <p:nvGrpSpPr>
          <p:cNvPr name="Group 4" id="4"/>
          <p:cNvGrpSpPr/>
          <p:nvPr/>
        </p:nvGrpSpPr>
        <p:grpSpPr>
          <a:xfrm rot="0">
            <a:off x="-1635801" y="9258300"/>
            <a:ext cx="4972010" cy="2229172"/>
            <a:chOff x="0" y="0"/>
            <a:chExt cx="1309501" cy="587107"/>
          </a:xfrm>
        </p:grpSpPr>
        <p:sp>
          <p:nvSpPr>
            <p:cNvPr name="Freeform 5" id="5"/>
            <p:cNvSpPr/>
            <p:nvPr/>
          </p:nvSpPr>
          <p:spPr>
            <a:xfrm flipH="false" flipV="false">
              <a:off x="0" y="0"/>
              <a:ext cx="1309501" cy="587107"/>
            </a:xfrm>
            <a:custGeom>
              <a:avLst/>
              <a:gdLst/>
              <a:ahLst/>
              <a:cxnLst/>
              <a:rect r="r" b="b" t="t" l="l"/>
              <a:pathLst>
                <a:path h="587107" w="1309501">
                  <a:moveTo>
                    <a:pt x="1309501" y="0"/>
                  </a:moveTo>
                  <a:lnTo>
                    <a:pt x="0" y="0"/>
                  </a:lnTo>
                  <a:lnTo>
                    <a:pt x="101600" y="293553"/>
                  </a:lnTo>
                  <a:lnTo>
                    <a:pt x="0" y="587107"/>
                  </a:lnTo>
                  <a:lnTo>
                    <a:pt x="1309501" y="587107"/>
                  </a:lnTo>
                  <a:lnTo>
                    <a:pt x="1207901" y="293553"/>
                  </a:lnTo>
                  <a:lnTo>
                    <a:pt x="1309501" y="0"/>
                  </a:lnTo>
                  <a:close/>
                </a:path>
              </a:pathLst>
            </a:custGeom>
            <a:solidFill>
              <a:srgbClr val="FFFFFF"/>
            </a:solidFill>
          </p:spPr>
        </p:sp>
        <p:sp>
          <p:nvSpPr>
            <p:cNvPr name="TextBox 6" id="6"/>
            <p:cNvSpPr txBox="true"/>
            <p:nvPr/>
          </p:nvSpPr>
          <p:spPr>
            <a:xfrm>
              <a:off x="88900" y="-38100"/>
              <a:ext cx="635000"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10800000">
            <a:off x="-788555" y="413479"/>
            <a:ext cx="15049160" cy="2045238"/>
            <a:chOff x="0" y="0"/>
            <a:chExt cx="26539360" cy="3606800"/>
          </a:xfrm>
        </p:grpSpPr>
        <p:sp>
          <p:nvSpPr>
            <p:cNvPr name="Freeform 8" id="8"/>
            <p:cNvSpPr/>
            <p:nvPr/>
          </p:nvSpPr>
          <p:spPr>
            <a:xfrm flipH="false" flipV="false">
              <a:off x="0" y="0"/>
              <a:ext cx="26539360" cy="3606800"/>
            </a:xfrm>
            <a:custGeom>
              <a:avLst/>
              <a:gdLst/>
              <a:ahLst/>
              <a:cxnLst/>
              <a:rect r="r" b="b" t="t" l="l"/>
              <a:pathLst>
                <a:path h="3606800" w="26539360">
                  <a:moveTo>
                    <a:pt x="26539360" y="0"/>
                  </a:moveTo>
                  <a:lnTo>
                    <a:pt x="1041400" y="0"/>
                  </a:lnTo>
                  <a:lnTo>
                    <a:pt x="0" y="1803400"/>
                  </a:lnTo>
                  <a:lnTo>
                    <a:pt x="1041400" y="3606800"/>
                  </a:lnTo>
                  <a:lnTo>
                    <a:pt x="26539360" y="3606800"/>
                  </a:lnTo>
                  <a:lnTo>
                    <a:pt x="25497960" y="1803400"/>
                  </a:lnTo>
                  <a:close/>
                </a:path>
              </a:pathLst>
            </a:custGeom>
            <a:solidFill>
              <a:srgbClr val="FFFFFF"/>
            </a:solidFill>
          </p:spPr>
        </p:sp>
      </p:grpSp>
      <p:pic>
        <p:nvPicPr>
          <p:cNvPr name="Picture 9" id="9"/>
          <p:cNvPicPr>
            <a:picLocks noChangeAspect="true"/>
          </p:cNvPicPr>
          <p:nvPr/>
        </p:nvPicPr>
        <p:blipFill>
          <a:blip r:embed="rId4"/>
          <a:srcRect l="0" t="0" r="0" b="0"/>
          <a:stretch>
            <a:fillRect/>
          </a:stretch>
        </p:blipFill>
        <p:spPr>
          <a:xfrm flipH="false" flipV="false" rot="0">
            <a:off x="420824" y="2877817"/>
            <a:ext cx="9931428" cy="6204137"/>
          </a:xfrm>
          <a:prstGeom prst="rect">
            <a:avLst/>
          </a:prstGeom>
        </p:spPr>
      </p:pic>
      <p:pic>
        <p:nvPicPr>
          <p:cNvPr name="Picture 10" id="10"/>
          <p:cNvPicPr>
            <a:picLocks noChangeAspect="true"/>
          </p:cNvPicPr>
          <p:nvPr/>
        </p:nvPicPr>
        <p:blipFill>
          <a:blip r:embed="rId5"/>
          <a:srcRect l="0" t="0" r="0" b="0"/>
          <a:stretch>
            <a:fillRect/>
          </a:stretch>
        </p:blipFill>
        <p:spPr>
          <a:xfrm flipH="false" flipV="false" rot="0">
            <a:off x="10858974" y="2877817"/>
            <a:ext cx="2269258" cy="1993799"/>
          </a:xfrm>
          <a:prstGeom prst="rect">
            <a:avLst/>
          </a:prstGeom>
        </p:spPr>
      </p:pic>
      <p:sp>
        <p:nvSpPr>
          <p:cNvPr name="TextBox 11" id="11"/>
          <p:cNvSpPr txBox="true"/>
          <p:nvPr/>
        </p:nvSpPr>
        <p:spPr>
          <a:xfrm rot="0">
            <a:off x="420824" y="782171"/>
            <a:ext cx="12707407" cy="953600"/>
          </a:xfrm>
          <a:prstGeom prst="rect">
            <a:avLst/>
          </a:prstGeom>
        </p:spPr>
        <p:txBody>
          <a:bodyPr anchor="t" rtlCol="false" tIns="0" lIns="0" bIns="0" rIns="0">
            <a:spAutoFit/>
          </a:bodyPr>
          <a:lstStyle/>
          <a:p>
            <a:pPr algn="ctr">
              <a:lnSpc>
                <a:spcPts val="7879"/>
              </a:lnSpc>
            </a:pPr>
            <a:r>
              <a:rPr lang="en-US" sz="5628">
                <a:solidFill>
                  <a:srgbClr val="000000"/>
                </a:solidFill>
                <a:latin typeface="Abril Fatface"/>
              </a:rPr>
              <a:t>INFLATION RATE FOR EACH INCOME</a:t>
            </a:r>
          </a:p>
        </p:txBody>
      </p:sp>
      <p:sp>
        <p:nvSpPr>
          <p:cNvPr name="TextBox 12" id="12"/>
          <p:cNvSpPr txBox="true"/>
          <p:nvPr/>
        </p:nvSpPr>
        <p:spPr>
          <a:xfrm rot="0">
            <a:off x="850204" y="9134475"/>
            <a:ext cx="1567495" cy="1136972"/>
          </a:xfrm>
          <a:prstGeom prst="rect">
            <a:avLst/>
          </a:prstGeom>
        </p:spPr>
        <p:txBody>
          <a:bodyPr anchor="t" rtlCol="false" tIns="0" lIns="0" bIns="0" rIns="0">
            <a:spAutoFit/>
          </a:bodyPr>
          <a:lstStyle/>
          <a:p>
            <a:pPr algn="ctr">
              <a:lnSpc>
                <a:spcPts val="9331"/>
              </a:lnSpc>
            </a:pPr>
            <a:r>
              <a:rPr lang="en-US" sz="6665">
                <a:solidFill>
                  <a:srgbClr val="000000"/>
                </a:solidFill>
                <a:latin typeface="Open Sans Extra Bold"/>
              </a:rPr>
              <a:t>14</a:t>
            </a:r>
          </a:p>
        </p:txBody>
      </p:sp>
      <p:sp>
        <p:nvSpPr>
          <p:cNvPr name="TextBox 13" id="13"/>
          <p:cNvSpPr txBox="true"/>
          <p:nvPr/>
        </p:nvSpPr>
        <p:spPr>
          <a:xfrm rot="0">
            <a:off x="10858974" y="5313789"/>
            <a:ext cx="7339969" cy="913939"/>
          </a:xfrm>
          <a:prstGeom prst="rect">
            <a:avLst/>
          </a:prstGeom>
        </p:spPr>
        <p:txBody>
          <a:bodyPr anchor="t" rtlCol="false" tIns="0" lIns="0" bIns="0" rIns="0">
            <a:spAutoFit/>
          </a:bodyPr>
          <a:lstStyle/>
          <a:p>
            <a:pPr marL="511749" indent="-255874" lvl="1">
              <a:lnSpc>
                <a:spcPts val="3768"/>
              </a:lnSpc>
              <a:buFont typeface="Arial"/>
              <a:buChar char="•"/>
            </a:pPr>
            <a:r>
              <a:rPr lang="en-US" sz="2370">
                <a:solidFill>
                  <a:srgbClr val="FFFFFF"/>
                </a:solidFill>
                <a:latin typeface="Open Sans"/>
              </a:rPr>
              <a:t>As I have 3 months data, </a:t>
            </a:r>
          </a:p>
          <a:p>
            <a:pPr>
              <a:lnSpc>
                <a:spcPts val="3768"/>
              </a:lnSpc>
            </a:pPr>
            <a:r>
              <a:rPr lang="en-US" sz="2370">
                <a:solidFill>
                  <a:srgbClr val="FFFFFF"/>
                </a:solidFill>
                <a:latin typeface="Open Sans"/>
              </a:rPr>
              <a:t>       so considering winter Season only</a:t>
            </a:r>
          </a:p>
        </p:txBody>
      </p:sp>
      <p:sp>
        <p:nvSpPr>
          <p:cNvPr name="TextBox 14" id="14"/>
          <p:cNvSpPr txBox="true"/>
          <p:nvPr/>
        </p:nvSpPr>
        <p:spPr>
          <a:xfrm rot="0">
            <a:off x="10858974" y="6561103"/>
            <a:ext cx="8555720" cy="1386746"/>
          </a:xfrm>
          <a:prstGeom prst="rect">
            <a:avLst/>
          </a:prstGeom>
        </p:spPr>
        <p:txBody>
          <a:bodyPr anchor="t" rtlCol="false" tIns="0" lIns="0" bIns="0" rIns="0">
            <a:spAutoFit/>
          </a:bodyPr>
          <a:lstStyle/>
          <a:p>
            <a:pPr marL="511749" indent="-255874" lvl="1">
              <a:lnSpc>
                <a:spcPts val="3768"/>
              </a:lnSpc>
              <a:buFont typeface="Arial"/>
              <a:buChar char="•"/>
            </a:pPr>
            <a:r>
              <a:rPr lang="en-US" sz="2370">
                <a:solidFill>
                  <a:srgbClr val="FFFFFF"/>
                </a:solidFill>
                <a:latin typeface="Open Sans"/>
              </a:rPr>
              <a:t>Prices are deflating also, </a:t>
            </a:r>
          </a:p>
          <a:p>
            <a:pPr>
              <a:lnSpc>
                <a:spcPts val="3768"/>
              </a:lnSpc>
            </a:pPr>
            <a:r>
              <a:rPr lang="en-US" sz="2370">
                <a:solidFill>
                  <a:srgbClr val="FFFFFF"/>
                </a:solidFill>
                <a:latin typeface="Open Sans"/>
              </a:rPr>
              <a:t>       so there are more factors on which prices</a:t>
            </a:r>
          </a:p>
          <a:p>
            <a:pPr>
              <a:lnSpc>
                <a:spcPts val="3768"/>
              </a:lnSpc>
            </a:pPr>
            <a:r>
              <a:rPr lang="en-US" sz="2370">
                <a:solidFill>
                  <a:srgbClr val="FFFFFF"/>
                </a:solidFill>
                <a:latin typeface="Open Sans"/>
              </a:rPr>
              <a:t>       can vary.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3C730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137221"/>
            <a:ext cx="1700408" cy="1499451"/>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080385" y="-211474"/>
            <a:ext cx="1700408" cy="1499451"/>
          </a:xfrm>
          <a:prstGeom prst="rect">
            <a:avLst/>
          </a:prstGeom>
        </p:spPr>
      </p:pic>
      <p:grpSp>
        <p:nvGrpSpPr>
          <p:cNvPr name="Group 4" id="4"/>
          <p:cNvGrpSpPr/>
          <p:nvPr/>
        </p:nvGrpSpPr>
        <p:grpSpPr>
          <a:xfrm rot="0">
            <a:off x="-1635801" y="9258300"/>
            <a:ext cx="4972010" cy="2229172"/>
            <a:chOff x="0" y="0"/>
            <a:chExt cx="1309501" cy="587107"/>
          </a:xfrm>
        </p:grpSpPr>
        <p:sp>
          <p:nvSpPr>
            <p:cNvPr name="Freeform 5" id="5"/>
            <p:cNvSpPr/>
            <p:nvPr/>
          </p:nvSpPr>
          <p:spPr>
            <a:xfrm flipH="false" flipV="false">
              <a:off x="0" y="0"/>
              <a:ext cx="1309501" cy="587107"/>
            </a:xfrm>
            <a:custGeom>
              <a:avLst/>
              <a:gdLst/>
              <a:ahLst/>
              <a:cxnLst/>
              <a:rect r="r" b="b" t="t" l="l"/>
              <a:pathLst>
                <a:path h="587107" w="1309501">
                  <a:moveTo>
                    <a:pt x="1309501" y="0"/>
                  </a:moveTo>
                  <a:lnTo>
                    <a:pt x="0" y="0"/>
                  </a:lnTo>
                  <a:lnTo>
                    <a:pt x="101600" y="293553"/>
                  </a:lnTo>
                  <a:lnTo>
                    <a:pt x="0" y="587107"/>
                  </a:lnTo>
                  <a:lnTo>
                    <a:pt x="1309501" y="587107"/>
                  </a:lnTo>
                  <a:lnTo>
                    <a:pt x="1207901" y="293553"/>
                  </a:lnTo>
                  <a:lnTo>
                    <a:pt x="1309501" y="0"/>
                  </a:lnTo>
                  <a:close/>
                </a:path>
              </a:pathLst>
            </a:custGeom>
            <a:solidFill>
              <a:srgbClr val="FFFFFF"/>
            </a:solidFill>
          </p:spPr>
        </p:sp>
        <p:sp>
          <p:nvSpPr>
            <p:cNvPr name="TextBox 6" id="6"/>
            <p:cNvSpPr txBox="true"/>
            <p:nvPr/>
          </p:nvSpPr>
          <p:spPr>
            <a:xfrm>
              <a:off x="88900" y="-38100"/>
              <a:ext cx="635000"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10800000">
            <a:off x="-788555" y="288740"/>
            <a:ext cx="10594898" cy="2045238"/>
            <a:chOff x="0" y="0"/>
            <a:chExt cx="18684220" cy="3606800"/>
          </a:xfrm>
        </p:grpSpPr>
        <p:sp>
          <p:nvSpPr>
            <p:cNvPr name="Freeform 8" id="8"/>
            <p:cNvSpPr/>
            <p:nvPr/>
          </p:nvSpPr>
          <p:spPr>
            <a:xfrm flipH="false" flipV="false">
              <a:off x="0" y="0"/>
              <a:ext cx="18684221" cy="3606800"/>
            </a:xfrm>
            <a:custGeom>
              <a:avLst/>
              <a:gdLst/>
              <a:ahLst/>
              <a:cxnLst/>
              <a:rect r="r" b="b" t="t" l="l"/>
              <a:pathLst>
                <a:path h="3606800" w="18684221">
                  <a:moveTo>
                    <a:pt x="18684221" y="0"/>
                  </a:moveTo>
                  <a:lnTo>
                    <a:pt x="1041400" y="0"/>
                  </a:lnTo>
                  <a:lnTo>
                    <a:pt x="0" y="1803400"/>
                  </a:lnTo>
                  <a:lnTo>
                    <a:pt x="1041400" y="3606800"/>
                  </a:lnTo>
                  <a:lnTo>
                    <a:pt x="18684221" y="3606800"/>
                  </a:lnTo>
                  <a:lnTo>
                    <a:pt x="17642821" y="1803400"/>
                  </a:lnTo>
                  <a:close/>
                </a:path>
              </a:pathLst>
            </a:custGeom>
            <a:solidFill>
              <a:srgbClr val="FFFFFF"/>
            </a:solidFill>
          </p:spPr>
        </p:sp>
      </p:grpSp>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2005838" y="2931831"/>
            <a:ext cx="5715000" cy="4114800"/>
          </a:xfrm>
          <a:prstGeom prst="rect">
            <a:avLst/>
          </a:prstGeom>
        </p:spPr>
      </p:pic>
      <p:sp>
        <p:nvSpPr>
          <p:cNvPr name="TextBox 10" id="10"/>
          <p:cNvSpPr txBox="true"/>
          <p:nvPr/>
        </p:nvSpPr>
        <p:spPr>
          <a:xfrm rot="0">
            <a:off x="-1844810" y="758789"/>
            <a:ext cx="12707407" cy="953600"/>
          </a:xfrm>
          <a:prstGeom prst="rect">
            <a:avLst/>
          </a:prstGeom>
        </p:spPr>
        <p:txBody>
          <a:bodyPr anchor="t" rtlCol="false" tIns="0" lIns="0" bIns="0" rIns="0">
            <a:spAutoFit/>
          </a:bodyPr>
          <a:lstStyle/>
          <a:p>
            <a:pPr algn="ctr">
              <a:lnSpc>
                <a:spcPts val="7879"/>
              </a:lnSpc>
            </a:pPr>
            <a:r>
              <a:rPr lang="en-US" sz="5628">
                <a:solidFill>
                  <a:srgbClr val="000000"/>
                </a:solidFill>
                <a:latin typeface="Abril Fatface"/>
              </a:rPr>
              <a:t>FUTURE SCOPE</a:t>
            </a:r>
          </a:p>
        </p:txBody>
      </p:sp>
      <p:sp>
        <p:nvSpPr>
          <p:cNvPr name="TextBox 11" id="11"/>
          <p:cNvSpPr txBox="true"/>
          <p:nvPr/>
        </p:nvSpPr>
        <p:spPr>
          <a:xfrm rot="0">
            <a:off x="850204" y="9134475"/>
            <a:ext cx="1567495" cy="1136972"/>
          </a:xfrm>
          <a:prstGeom prst="rect">
            <a:avLst/>
          </a:prstGeom>
        </p:spPr>
        <p:txBody>
          <a:bodyPr anchor="t" rtlCol="false" tIns="0" lIns="0" bIns="0" rIns="0">
            <a:spAutoFit/>
          </a:bodyPr>
          <a:lstStyle/>
          <a:p>
            <a:pPr algn="ctr">
              <a:lnSpc>
                <a:spcPts val="9331"/>
              </a:lnSpc>
            </a:pPr>
            <a:r>
              <a:rPr lang="en-US" sz="6665">
                <a:solidFill>
                  <a:srgbClr val="000000"/>
                </a:solidFill>
                <a:latin typeface="Open Sans Extra Bold"/>
              </a:rPr>
              <a:t>15</a:t>
            </a:r>
          </a:p>
        </p:txBody>
      </p:sp>
      <p:sp>
        <p:nvSpPr>
          <p:cNvPr name="TextBox 12" id="12"/>
          <p:cNvSpPr txBox="true"/>
          <p:nvPr/>
        </p:nvSpPr>
        <p:spPr>
          <a:xfrm rot="0">
            <a:off x="508037" y="3064654"/>
            <a:ext cx="10056174" cy="903437"/>
          </a:xfrm>
          <a:prstGeom prst="rect">
            <a:avLst/>
          </a:prstGeom>
        </p:spPr>
        <p:txBody>
          <a:bodyPr anchor="t" rtlCol="false" tIns="0" lIns="0" bIns="0" rIns="0">
            <a:spAutoFit/>
          </a:bodyPr>
          <a:lstStyle/>
          <a:p>
            <a:pPr marL="556398" indent="-278199" lvl="1">
              <a:lnSpc>
                <a:spcPts val="3607"/>
              </a:lnSpc>
              <a:buFont typeface="Arial"/>
              <a:buChar char="•"/>
            </a:pPr>
            <a:r>
              <a:rPr lang="en-US" sz="2577">
                <a:solidFill>
                  <a:srgbClr val="FFFFFF"/>
                </a:solidFill>
                <a:latin typeface="Open Sans"/>
              </a:rPr>
              <a:t>As we are creating vegetable basket for different income group, </a:t>
            </a:r>
          </a:p>
        </p:txBody>
      </p:sp>
      <p:sp>
        <p:nvSpPr>
          <p:cNvPr name="TextBox 13" id="13"/>
          <p:cNvSpPr txBox="true"/>
          <p:nvPr/>
        </p:nvSpPr>
        <p:spPr>
          <a:xfrm rot="0">
            <a:off x="1028700" y="4062472"/>
            <a:ext cx="10056174" cy="903437"/>
          </a:xfrm>
          <a:prstGeom prst="rect">
            <a:avLst/>
          </a:prstGeom>
        </p:spPr>
        <p:txBody>
          <a:bodyPr anchor="t" rtlCol="false" tIns="0" lIns="0" bIns="0" rIns="0">
            <a:spAutoFit/>
          </a:bodyPr>
          <a:lstStyle/>
          <a:p>
            <a:pPr>
              <a:lnSpc>
                <a:spcPts val="3607"/>
              </a:lnSpc>
            </a:pPr>
            <a:r>
              <a:rPr lang="en-US" sz="2577">
                <a:solidFill>
                  <a:srgbClr val="FFFFFF"/>
                </a:solidFill>
                <a:latin typeface="Open Sans"/>
              </a:rPr>
              <a:t>we can further extend this basket creation for health</a:t>
            </a:r>
            <a:r>
              <a:rPr lang="en-US" sz="2577">
                <a:solidFill>
                  <a:srgbClr val="FFFFFF"/>
                </a:solidFill>
                <a:latin typeface="Open Sans"/>
              </a:rPr>
              <a:t> conscious</a:t>
            </a:r>
          </a:p>
          <a:p>
            <a:pPr>
              <a:lnSpc>
                <a:spcPts val="3607"/>
              </a:lnSpc>
            </a:pPr>
            <a:r>
              <a:rPr lang="en-US" sz="2577">
                <a:solidFill>
                  <a:srgbClr val="FFFFFF"/>
                </a:solidFill>
                <a:latin typeface="Open Sans"/>
              </a:rPr>
              <a:t>people.</a:t>
            </a:r>
          </a:p>
        </p:txBody>
      </p:sp>
      <p:sp>
        <p:nvSpPr>
          <p:cNvPr name="TextBox 14" id="14"/>
          <p:cNvSpPr txBox="true"/>
          <p:nvPr/>
        </p:nvSpPr>
        <p:spPr>
          <a:xfrm rot="0">
            <a:off x="1028700" y="5270709"/>
            <a:ext cx="10056174" cy="903437"/>
          </a:xfrm>
          <a:prstGeom prst="rect">
            <a:avLst/>
          </a:prstGeom>
        </p:spPr>
        <p:txBody>
          <a:bodyPr anchor="t" rtlCol="false" tIns="0" lIns="0" bIns="0" rIns="0">
            <a:spAutoFit/>
          </a:bodyPr>
          <a:lstStyle/>
          <a:p>
            <a:pPr>
              <a:lnSpc>
                <a:spcPts val="3607"/>
              </a:lnSpc>
            </a:pPr>
            <a:r>
              <a:rPr lang="en-US" sz="2577">
                <a:solidFill>
                  <a:srgbClr val="FFFFFF"/>
                </a:solidFill>
                <a:latin typeface="Open Sans"/>
              </a:rPr>
              <a:t>For those who burn a lot of calories need more calorie intake:</a:t>
            </a:r>
          </a:p>
          <a:p>
            <a:pPr>
              <a:lnSpc>
                <a:spcPts val="3607"/>
              </a:lnSpc>
            </a:pPr>
            <a:r>
              <a:rPr lang="en-US" sz="2577">
                <a:solidFill>
                  <a:srgbClr val="FFFFFF"/>
                </a:solidFill>
                <a:latin typeface="Open Sans"/>
              </a:rPr>
              <a:t>So they require vegetables for that need.</a:t>
            </a:r>
          </a:p>
        </p:txBody>
      </p:sp>
      <p:sp>
        <p:nvSpPr>
          <p:cNvPr name="TextBox 15" id="15"/>
          <p:cNvSpPr txBox="true"/>
          <p:nvPr/>
        </p:nvSpPr>
        <p:spPr>
          <a:xfrm rot="0">
            <a:off x="1028700" y="6478946"/>
            <a:ext cx="10056174" cy="2277691"/>
          </a:xfrm>
          <a:prstGeom prst="rect">
            <a:avLst/>
          </a:prstGeom>
        </p:spPr>
        <p:txBody>
          <a:bodyPr anchor="t" rtlCol="false" tIns="0" lIns="0" bIns="0" rIns="0">
            <a:spAutoFit/>
          </a:bodyPr>
          <a:lstStyle/>
          <a:p>
            <a:pPr>
              <a:lnSpc>
                <a:spcPts val="3607"/>
              </a:lnSpc>
            </a:pPr>
            <a:r>
              <a:rPr lang="en-US" sz="2577">
                <a:solidFill>
                  <a:srgbClr val="FFFFFF"/>
                </a:solidFill>
                <a:latin typeface="Open Sans Bold"/>
              </a:rPr>
              <a:t>By integrating this data of nearby market we can tell the best suited vegetable according to the calculated needs of thier daily life and the maximum money they are willing to put in.</a:t>
            </a:r>
          </a:p>
          <a:p>
            <a:pPr>
              <a:lnSpc>
                <a:spcPts val="3607"/>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3C7309"/>
        </a:solidFill>
      </p:bgPr>
    </p:bg>
    <p:spTree>
      <p:nvGrpSpPr>
        <p:cNvPr id="1" name=""/>
        <p:cNvGrpSpPr/>
        <p:nvPr/>
      </p:nvGrpSpPr>
      <p:grpSpPr>
        <a:xfrm>
          <a:off x="0" y="0"/>
          <a:ext cx="0" cy="0"/>
          <a:chOff x="0" y="0"/>
          <a:chExt cx="0" cy="0"/>
        </a:xfrm>
      </p:grpSpPr>
      <p:sp>
        <p:nvSpPr>
          <p:cNvPr name="TextBox 2" id="2"/>
          <p:cNvSpPr txBox="true"/>
          <p:nvPr/>
        </p:nvSpPr>
        <p:spPr>
          <a:xfrm rot="0">
            <a:off x="8463481" y="4621794"/>
            <a:ext cx="7783493" cy="1623793"/>
          </a:xfrm>
          <a:prstGeom prst="rect">
            <a:avLst/>
          </a:prstGeom>
        </p:spPr>
        <p:txBody>
          <a:bodyPr anchor="t" rtlCol="false" tIns="0" lIns="0" bIns="0" rIns="0">
            <a:spAutoFit/>
          </a:bodyPr>
          <a:lstStyle/>
          <a:p>
            <a:pPr algn="r">
              <a:lnSpc>
                <a:spcPts val="6574"/>
              </a:lnSpc>
            </a:pPr>
            <a:r>
              <a:rPr lang="en-US" sz="4696">
                <a:solidFill>
                  <a:srgbClr val="FFFFFF"/>
                </a:solidFill>
                <a:latin typeface="Open Sans"/>
              </a:rPr>
              <a:t>Eat healthy as we </a:t>
            </a:r>
          </a:p>
          <a:p>
            <a:pPr algn="r">
              <a:lnSpc>
                <a:spcPts val="6574"/>
              </a:lnSpc>
            </a:pPr>
            <a:r>
              <a:rPr lang="en-US" sz="4696">
                <a:solidFill>
                  <a:srgbClr val="FFFFFF"/>
                </a:solidFill>
                <a:latin typeface="Open Sans"/>
              </a:rPr>
              <a:t>made it easy for you!</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7135" y="8438498"/>
            <a:ext cx="5252494" cy="4631745"/>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137221"/>
            <a:ext cx="1700408" cy="1499451"/>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587592" y="0"/>
            <a:ext cx="1700408" cy="1499451"/>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587592" y="8739577"/>
            <a:ext cx="1700408" cy="1499451"/>
          </a:xfrm>
          <a:prstGeom prst="rect">
            <a:avLst/>
          </a:prstGeom>
        </p:spPr>
      </p:pic>
      <p:pic>
        <p:nvPicPr>
          <p:cNvPr name="Picture 7" id="7"/>
          <p:cNvPicPr>
            <a:picLocks noChangeAspect="true"/>
          </p:cNvPicPr>
          <p:nvPr/>
        </p:nvPicPr>
        <p:blipFill>
          <a:blip r:embed="rId4"/>
          <a:srcRect l="24188" t="0" r="24188" b="0"/>
          <a:stretch>
            <a:fillRect/>
          </a:stretch>
        </p:blipFill>
        <p:spPr>
          <a:xfrm flipH="false" flipV="false" rot="0">
            <a:off x="1028700" y="1359023"/>
            <a:ext cx="5713317" cy="7380553"/>
          </a:xfrm>
          <a:prstGeom prst="rect">
            <a:avLst/>
          </a:prstGeom>
        </p:spPr>
      </p:pic>
      <p:sp>
        <p:nvSpPr>
          <p:cNvPr name="TextBox 8" id="8"/>
          <p:cNvSpPr txBox="true"/>
          <p:nvPr/>
        </p:nvSpPr>
        <p:spPr>
          <a:xfrm rot="0">
            <a:off x="5273984" y="2436080"/>
            <a:ext cx="10972990" cy="1483380"/>
          </a:xfrm>
          <a:prstGeom prst="rect">
            <a:avLst/>
          </a:prstGeom>
        </p:spPr>
        <p:txBody>
          <a:bodyPr anchor="t" rtlCol="false" tIns="0" lIns="0" bIns="0" rIns="0">
            <a:spAutoFit/>
          </a:bodyPr>
          <a:lstStyle/>
          <a:p>
            <a:pPr algn="r">
              <a:lnSpc>
                <a:spcPts val="12213"/>
              </a:lnSpc>
            </a:pPr>
            <a:r>
              <a:rPr lang="en-US" sz="8724">
                <a:solidFill>
                  <a:srgbClr val="FFFFFF"/>
                </a:solidFill>
                <a:latin typeface="Abril Fatface"/>
              </a:rPr>
              <a:t>THANK YOU</a:t>
            </a:r>
          </a:p>
        </p:txBody>
      </p:sp>
      <p:grpSp>
        <p:nvGrpSpPr>
          <p:cNvPr name="Group 9" id="9"/>
          <p:cNvGrpSpPr/>
          <p:nvPr/>
        </p:nvGrpSpPr>
        <p:grpSpPr>
          <a:xfrm rot="0">
            <a:off x="8463481" y="9098849"/>
            <a:ext cx="11800163" cy="3311042"/>
            <a:chOff x="0" y="0"/>
            <a:chExt cx="12854208" cy="3606800"/>
          </a:xfrm>
        </p:grpSpPr>
        <p:sp>
          <p:nvSpPr>
            <p:cNvPr name="Freeform 10" id="10"/>
            <p:cNvSpPr/>
            <p:nvPr/>
          </p:nvSpPr>
          <p:spPr>
            <a:xfrm flipH="false" flipV="false">
              <a:off x="0" y="0"/>
              <a:ext cx="12854208" cy="3606800"/>
            </a:xfrm>
            <a:custGeom>
              <a:avLst/>
              <a:gdLst/>
              <a:ahLst/>
              <a:cxnLst/>
              <a:rect r="r" b="b" t="t" l="l"/>
              <a:pathLst>
                <a:path h="3606800" w="12854208">
                  <a:moveTo>
                    <a:pt x="12854208" y="0"/>
                  </a:moveTo>
                  <a:lnTo>
                    <a:pt x="1041400" y="0"/>
                  </a:lnTo>
                  <a:lnTo>
                    <a:pt x="0" y="1803400"/>
                  </a:lnTo>
                  <a:lnTo>
                    <a:pt x="1041400" y="3606800"/>
                  </a:lnTo>
                  <a:lnTo>
                    <a:pt x="12854208" y="3606800"/>
                  </a:lnTo>
                  <a:lnTo>
                    <a:pt x="11812808" y="1803400"/>
                  </a:lnTo>
                  <a:close/>
                </a:path>
              </a:pathLst>
            </a:custGeom>
            <a:solidFill>
              <a:srgbClr val="FFFFFF"/>
            </a:solidFill>
          </p:spPr>
        </p:sp>
      </p:grpSp>
      <p:sp>
        <p:nvSpPr>
          <p:cNvPr name="TextBox 11" id="11"/>
          <p:cNvSpPr txBox="true"/>
          <p:nvPr/>
        </p:nvSpPr>
        <p:spPr>
          <a:xfrm rot="0">
            <a:off x="10059163" y="9295902"/>
            <a:ext cx="7452957" cy="637607"/>
          </a:xfrm>
          <a:prstGeom prst="rect">
            <a:avLst/>
          </a:prstGeom>
        </p:spPr>
        <p:txBody>
          <a:bodyPr anchor="t" rtlCol="false" tIns="0" lIns="0" bIns="0" rIns="0">
            <a:spAutoFit/>
          </a:bodyPr>
          <a:lstStyle/>
          <a:p>
            <a:pPr algn="r">
              <a:lnSpc>
                <a:spcPts val="5281"/>
              </a:lnSpc>
            </a:pPr>
            <a:r>
              <a:rPr lang="en-US" sz="3772">
                <a:solidFill>
                  <a:srgbClr val="000000"/>
                </a:solidFill>
                <a:latin typeface="Open Sans"/>
              </a:rPr>
              <a:t>presentation by Shamsul Qumar</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47FB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137221"/>
            <a:ext cx="1700408" cy="1499451"/>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080385" y="-211474"/>
            <a:ext cx="1700408" cy="1499451"/>
          </a:xfrm>
          <a:prstGeom prst="rect">
            <a:avLst/>
          </a:prstGeom>
        </p:spPr>
      </p:pic>
      <p:grpSp>
        <p:nvGrpSpPr>
          <p:cNvPr name="Group 4" id="4"/>
          <p:cNvGrpSpPr/>
          <p:nvPr/>
        </p:nvGrpSpPr>
        <p:grpSpPr>
          <a:xfrm rot="0">
            <a:off x="-1635801" y="9258300"/>
            <a:ext cx="4972010" cy="2229172"/>
            <a:chOff x="0" y="0"/>
            <a:chExt cx="1309501" cy="587107"/>
          </a:xfrm>
        </p:grpSpPr>
        <p:sp>
          <p:nvSpPr>
            <p:cNvPr name="Freeform 5" id="5"/>
            <p:cNvSpPr/>
            <p:nvPr/>
          </p:nvSpPr>
          <p:spPr>
            <a:xfrm flipH="false" flipV="false">
              <a:off x="0" y="0"/>
              <a:ext cx="1309501" cy="587107"/>
            </a:xfrm>
            <a:custGeom>
              <a:avLst/>
              <a:gdLst/>
              <a:ahLst/>
              <a:cxnLst/>
              <a:rect r="r" b="b" t="t" l="l"/>
              <a:pathLst>
                <a:path h="587107" w="1309501">
                  <a:moveTo>
                    <a:pt x="1309501" y="0"/>
                  </a:moveTo>
                  <a:lnTo>
                    <a:pt x="0" y="0"/>
                  </a:lnTo>
                  <a:lnTo>
                    <a:pt x="101600" y="293553"/>
                  </a:lnTo>
                  <a:lnTo>
                    <a:pt x="0" y="587107"/>
                  </a:lnTo>
                  <a:lnTo>
                    <a:pt x="1309501" y="587107"/>
                  </a:lnTo>
                  <a:lnTo>
                    <a:pt x="1207901" y="293553"/>
                  </a:lnTo>
                  <a:lnTo>
                    <a:pt x="1309501" y="0"/>
                  </a:lnTo>
                  <a:close/>
                </a:path>
              </a:pathLst>
            </a:custGeom>
            <a:solidFill>
              <a:srgbClr val="FFFFFF"/>
            </a:solidFill>
          </p:spPr>
        </p:sp>
        <p:sp>
          <p:nvSpPr>
            <p:cNvPr name="TextBox 6" id="6"/>
            <p:cNvSpPr txBox="true"/>
            <p:nvPr/>
          </p:nvSpPr>
          <p:spPr>
            <a:xfrm>
              <a:off x="88900" y="-38100"/>
              <a:ext cx="635000"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9806343" y="9081954"/>
            <a:ext cx="9608351" cy="3311042"/>
            <a:chOff x="0" y="0"/>
            <a:chExt cx="12811135" cy="4414723"/>
          </a:xfrm>
        </p:grpSpPr>
        <p:grpSp>
          <p:nvGrpSpPr>
            <p:cNvPr name="Group 8" id="8"/>
            <p:cNvGrpSpPr/>
            <p:nvPr/>
          </p:nvGrpSpPr>
          <p:grpSpPr>
            <a:xfrm rot="0">
              <a:off x="375295" y="0"/>
              <a:ext cx="12435840" cy="4414723"/>
              <a:chOff x="0" y="0"/>
              <a:chExt cx="10160000" cy="3606800"/>
            </a:xfrm>
          </p:grpSpPr>
          <p:sp>
            <p:nvSpPr>
              <p:cNvPr name="Freeform 9" id="9"/>
              <p:cNvSpPr/>
              <p:nvPr/>
            </p:nvSpPr>
            <p:spPr>
              <a:xfrm flipH="false" flipV="false">
                <a:off x="0" y="0"/>
                <a:ext cx="10160000" cy="3606800"/>
              </a:xfrm>
              <a:custGeom>
                <a:avLst/>
                <a:gdLst/>
                <a:ahLst/>
                <a:cxnLst/>
                <a:rect r="r" b="b" t="t" l="l"/>
                <a:pathLst>
                  <a:path h="3606800" w="10160000">
                    <a:moveTo>
                      <a:pt x="10160000" y="0"/>
                    </a:moveTo>
                    <a:lnTo>
                      <a:pt x="1041400" y="0"/>
                    </a:lnTo>
                    <a:lnTo>
                      <a:pt x="0" y="1803400"/>
                    </a:lnTo>
                    <a:lnTo>
                      <a:pt x="1041400" y="3606800"/>
                    </a:lnTo>
                    <a:lnTo>
                      <a:pt x="10160000" y="3606800"/>
                    </a:lnTo>
                    <a:lnTo>
                      <a:pt x="9118600" y="1803400"/>
                    </a:lnTo>
                    <a:close/>
                  </a:path>
                </a:pathLst>
              </a:custGeom>
              <a:solidFill>
                <a:srgbClr val="FFFFFF"/>
              </a:solidFill>
            </p:spPr>
          </p:sp>
        </p:grpSp>
        <p:sp>
          <p:nvSpPr>
            <p:cNvPr name="TextBox 10" id="10"/>
            <p:cNvSpPr txBox="true"/>
            <p:nvPr/>
          </p:nvSpPr>
          <p:spPr>
            <a:xfrm rot="0">
              <a:off x="0" y="276390"/>
              <a:ext cx="9937276" cy="827918"/>
            </a:xfrm>
            <a:prstGeom prst="rect">
              <a:avLst/>
            </a:prstGeom>
          </p:spPr>
          <p:txBody>
            <a:bodyPr anchor="t" rtlCol="false" tIns="0" lIns="0" bIns="0" rIns="0">
              <a:spAutoFit/>
            </a:bodyPr>
            <a:lstStyle/>
            <a:p>
              <a:pPr algn="r">
                <a:lnSpc>
                  <a:spcPts val="5281"/>
                </a:lnSpc>
              </a:pPr>
              <a:r>
                <a:rPr lang="en-US" sz="3772">
                  <a:solidFill>
                    <a:srgbClr val="000000"/>
                  </a:solidFill>
                  <a:latin typeface="Open Sans"/>
                </a:rPr>
                <a:t>presentation by Group 6B</a:t>
              </a:r>
            </a:p>
          </p:txBody>
        </p:sp>
      </p:grpSp>
      <p:grpSp>
        <p:nvGrpSpPr>
          <p:cNvPr name="Group 11" id="11"/>
          <p:cNvGrpSpPr/>
          <p:nvPr/>
        </p:nvGrpSpPr>
        <p:grpSpPr>
          <a:xfrm rot="0">
            <a:off x="1312809" y="5658932"/>
            <a:ext cx="15662382" cy="2164613"/>
            <a:chOff x="0" y="0"/>
            <a:chExt cx="20883176" cy="2886151"/>
          </a:xfrm>
        </p:grpSpPr>
        <p:grpSp>
          <p:nvGrpSpPr>
            <p:cNvPr name="Group 12" id="12"/>
            <p:cNvGrpSpPr/>
            <p:nvPr/>
          </p:nvGrpSpPr>
          <p:grpSpPr>
            <a:xfrm rot="-10800000">
              <a:off x="958145" y="0"/>
              <a:ext cx="19925031" cy="2886151"/>
              <a:chOff x="0" y="0"/>
              <a:chExt cx="24900151" cy="3606800"/>
            </a:xfrm>
          </p:grpSpPr>
          <p:sp>
            <p:nvSpPr>
              <p:cNvPr name="Freeform 13" id="13"/>
              <p:cNvSpPr/>
              <p:nvPr/>
            </p:nvSpPr>
            <p:spPr>
              <a:xfrm flipH="false" flipV="false">
                <a:off x="0" y="0"/>
                <a:ext cx="24900151" cy="3606800"/>
              </a:xfrm>
              <a:custGeom>
                <a:avLst/>
                <a:gdLst/>
                <a:ahLst/>
                <a:cxnLst/>
                <a:rect r="r" b="b" t="t" l="l"/>
                <a:pathLst>
                  <a:path h="3606800" w="24900151">
                    <a:moveTo>
                      <a:pt x="24900151" y="0"/>
                    </a:moveTo>
                    <a:lnTo>
                      <a:pt x="1041400" y="0"/>
                    </a:lnTo>
                    <a:lnTo>
                      <a:pt x="0" y="1803400"/>
                    </a:lnTo>
                    <a:lnTo>
                      <a:pt x="1041400" y="3606800"/>
                    </a:lnTo>
                    <a:lnTo>
                      <a:pt x="24900151" y="3606800"/>
                    </a:lnTo>
                    <a:lnTo>
                      <a:pt x="23858751" y="1803400"/>
                    </a:lnTo>
                    <a:close/>
                  </a:path>
                </a:pathLst>
              </a:custGeom>
              <a:solidFill>
                <a:srgbClr val="FFFFFF"/>
              </a:solidFill>
            </p:spPr>
          </p:sp>
        </p:grpSp>
        <p:grpSp>
          <p:nvGrpSpPr>
            <p:cNvPr name="Group 14" id="14"/>
            <p:cNvGrpSpPr/>
            <p:nvPr/>
          </p:nvGrpSpPr>
          <p:grpSpPr>
            <a:xfrm rot="0">
              <a:off x="0" y="0"/>
              <a:ext cx="19925031" cy="2886151"/>
              <a:chOff x="0" y="0"/>
              <a:chExt cx="24900151" cy="3606800"/>
            </a:xfrm>
          </p:grpSpPr>
          <p:sp>
            <p:nvSpPr>
              <p:cNvPr name="Freeform 15" id="15"/>
              <p:cNvSpPr/>
              <p:nvPr/>
            </p:nvSpPr>
            <p:spPr>
              <a:xfrm flipH="false" flipV="false">
                <a:off x="0" y="0"/>
                <a:ext cx="24900151" cy="3606800"/>
              </a:xfrm>
              <a:custGeom>
                <a:avLst/>
                <a:gdLst/>
                <a:ahLst/>
                <a:cxnLst/>
                <a:rect r="r" b="b" t="t" l="l"/>
                <a:pathLst>
                  <a:path h="3606800" w="24900151">
                    <a:moveTo>
                      <a:pt x="24900151" y="0"/>
                    </a:moveTo>
                    <a:lnTo>
                      <a:pt x="1041400" y="0"/>
                    </a:lnTo>
                    <a:lnTo>
                      <a:pt x="0" y="1803400"/>
                    </a:lnTo>
                    <a:lnTo>
                      <a:pt x="1041400" y="3606800"/>
                    </a:lnTo>
                    <a:lnTo>
                      <a:pt x="24900151" y="3606800"/>
                    </a:lnTo>
                    <a:lnTo>
                      <a:pt x="23858751" y="1803400"/>
                    </a:lnTo>
                    <a:close/>
                  </a:path>
                </a:pathLst>
              </a:custGeom>
              <a:solidFill>
                <a:srgbClr val="FFFFFF"/>
              </a:solidFill>
            </p:spPr>
          </p:sp>
        </p:grpSp>
        <p:sp>
          <p:nvSpPr>
            <p:cNvPr name="TextBox 16" id="16"/>
            <p:cNvSpPr txBox="true"/>
            <p:nvPr/>
          </p:nvSpPr>
          <p:spPr>
            <a:xfrm rot="0">
              <a:off x="1473186" y="308877"/>
              <a:ext cx="18323029" cy="2173148"/>
            </a:xfrm>
            <a:prstGeom prst="rect">
              <a:avLst/>
            </a:prstGeom>
          </p:spPr>
          <p:txBody>
            <a:bodyPr anchor="t" rtlCol="false" tIns="0" lIns="0" bIns="0" rIns="0">
              <a:spAutoFit/>
            </a:bodyPr>
            <a:lstStyle/>
            <a:p>
              <a:pPr algn="ctr">
                <a:lnSpc>
                  <a:spcPts val="6671"/>
                </a:lnSpc>
              </a:pPr>
              <a:r>
                <a:rPr lang="en-US" sz="4765">
                  <a:solidFill>
                    <a:srgbClr val="000000"/>
                  </a:solidFill>
                  <a:latin typeface="Abril Fatface"/>
                </a:rPr>
                <a:t> QUICK COMMERCE </a:t>
              </a:r>
            </a:p>
            <a:p>
              <a:pPr algn="ctr">
                <a:lnSpc>
                  <a:spcPts val="6671"/>
                </a:lnSpc>
              </a:pPr>
              <a:r>
                <a:rPr lang="en-US" sz="4765">
                  <a:solidFill>
                    <a:srgbClr val="000000"/>
                  </a:solidFill>
                  <a:latin typeface="Abril Fatface"/>
                </a:rPr>
                <a:t>VEGETABLE BUSINESS IN DELHI</a:t>
              </a:r>
            </a:p>
          </p:txBody>
        </p:sp>
      </p:grpSp>
      <p:pic>
        <p:nvPicPr>
          <p:cNvPr name="Picture 17" id="17"/>
          <p:cNvPicPr>
            <a:picLocks noChangeAspect="true"/>
          </p:cNvPicPr>
          <p:nvPr/>
        </p:nvPicPr>
        <p:blipFill>
          <a:blip r:embed="rId4">
            <a:alphaModFix amt="29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076285" y="1363157"/>
            <a:ext cx="4481465" cy="4114800"/>
          </a:xfrm>
          <a:prstGeom prst="rect">
            <a:avLst/>
          </a:prstGeom>
        </p:spPr>
      </p:pic>
      <p:grpSp>
        <p:nvGrpSpPr>
          <p:cNvPr name="Group 18" id="18"/>
          <p:cNvGrpSpPr/>
          <p:nvPr/>
        </p:nvGrpSpPr>
        <p:grpSpPr>
          <a:xfrm rot="0">
            <a:off x="2152834" y="1407769"/>
            <a:ext cx="13342493" cy="2350777"/>
            <a:chOff x="0" y="0"/>
            <a:chExt cx="17789991" cy="3134369"/>
          </a:xfrm>
        </p:grpSpPr>
        <p:grpSp>
          <p:nvGrpSpPr>
            <p:cNvPr name="Group 19" id="19"/>
            <p:cNvGrpSpPr/>
            <p:nvPr/>
          </p:nvGrpSpPr>
          <p:grpSpPr>
            <a:xfrm rot="-10800000">
              <a:off x="4046457" y="0"/>
              <a:ext cx="8706379" cy="3134369"/>
              <a:chOff x="0" y="0"/>
              <a:chExt cx="10018657" cy="3606800"/>
            </a:xfrm>
          </p:grpSpPr>
          <p:sp>
            <p:nvSpPr>
              <p:cNvPr name="Freeform 20" id="20"/>
              <p:cNvSpPr/>
              <p:nvPr/>
            </p:nvSpPr>
            <p:spPr>
              <a:xfrm flipH="false" flipV="false">
                <a:off x="0" y="0"/>
                <a:ext cx="10018657" cy="3606800"/>
              </a:xfrm>
              <a:custGeom>
                <a:avLst/>
                <a:gdLst/>
                <a:ahLst/>
                <a:cxnLst/>
                <a:rect r="r" b="b" t="t" l="l"/>
                <a:pathLst>
                  <a:path h="3606800" w="10018657">
                    <a:moveTo>
                      <a:pt x="10018657" y="0"/>
                    </a:moveTo>
                    <a:lnTo>
                      <a:pt x="1041400" y="0"/>
                    </a:lnTo>
                    <a:lnTo>
                      <a:pt x="0" y="1803400"/>
                    </a:lnTo>
                    <a:lnTo>
                      <a:pt x="1041400" y="3606800"/>
                    </a:lnTo>
                    <a:lnTo>
                      <a:pt x="10018657" y="3606800"/>
                    </a:lnTo>
                    <a:lnTo>
                      <a:pt x="8977257" y="1803400"/>
                    </a:lnTo>
                    <a:close/>
                  </a:path>
                </a:pathLst>
              </a:custGeom>
              <a:solidFill>
                <a:srgbClr val="FFFFFF"/>
              </a:solidFill>
            </p:spPr>
          </p:sp>
        </p:grpSp>
        <p:grpSp>
          <p:nvGrpSpPr>
            <p:cNvPr name="Group 21" id="21"/>
            <p:cNvGrpSpPr/>
            <p:nvPr/>
          </p:nvGrpSpPr>
          <p:grpSpPr>
            <a:xfrm rot="0">
              <a:off x="5071008" y="0"/>
              <a:ext cx="8672525" cy="3134369"/>
              <a:chOff x="0" y="0"/>
              <a:chExt cx="9979701" cy="3606800"/>
            </a:xfrm>
          </p:grpSpPr>
          <p:sp>
            <p:nvSpPr>
              <p:cNvPr name="Freeform 22" id="22"/>
              <p:cNvSpPr/>
              <p:nvPr/>
            </p:nvSpPr>
            <p:spPr>
              <a:xfrm flipH="false" flipV="false">
                <a:off x="0" y="0"/>
                <a:ext cx="9979700" cy="3606800"/>
              </a:xfrm>
              <a:custGeom>
                <a:avLst/>
                <a:gdLst/>
                <a:ahLst/>
                <a:cxnLst/>
                <a:rect r="r" b="b" t="t" l="l"/>
                <a:pathLst>
                  <a:path h="3606800" w="9979700">
                    <a:moveTo>
                      <a:pt x="9979700" y="0"/>
                    </a:moveTo>
                    <a:lnTo>
                      <a:pt x="1041400" y="0"/>
                    </a:lnTo>
                    <a:lnTo>
                      <a:pt x="0" y="1803400"/>
                    </a:lnTo>
                    <a:lnTo>
                      <a:pt x="1041400" y="3606800"/>
                    </a:lnTo>
                    <a:lnTo>
                      <a:pt x="9979700" y="3606800"/>
                    </a:lnTo>
                    <a:lnTo>
                      <a:pt x="8938300" y="1803400"/>
                    </a:lnTo>
                    <a:close/>
                  </a:path>
                </a:pathLst>
              </a:custGeom>
              <a:solidFill>
                <a:srgbClr val="FFFFFF"/>
              </a:solidFill>
            </p:spPr>
          </p:sp>
        </p:grpSp>
        <p:sp>
          <p:nvSpPr>
            <p:cNvPr name="TextBox 23" id="23"/>
            <p:cNvSpPr txBox="true"/>
            <p:nvPr/>
          </p:nvSpPr>
          <p:spPr>
            <a:xfrm rot="0">
              <a:off x="0" y="886826"/>
              <a:ext cx="17789991" cy="1255942"/>
            </a:xfrm>
            <a:prstGeom prst="rect">
              <a:avLst/>
            </a:prstGeom>
          </p:spPr>
          <p:txBody>
            <a:bodyPr anchor="t" rtlCol="false" tIns="0" lIns="0" bIns="0" rIns="0">
              <a:spAutoFit/>
            </a:bodyPr>
            <a:lstStyle/>
            <a:p>
              <a:pPr algn="ctr">
                <a:lnSpc>
                  <a:spcPts val="7972"/>
                </a:lnSpc>
              </a:pPr>
              <a:r>
                <a:rPr lang="en-US" sz="5694">
                  <a:solidFill>
                    <a:srgbClr val="000000"/>
                  </a:solidFill>
                  <a:latin typeface="Abril Fatface"/>
                </a:rPr>
                <a:t>CASE STUDY</a:t>
              </a:r>
            </a:p>
          </p:txBody>
        </p:sp>
      </p:grpSp>
      <p:pic>
        <p:nvPicPr>
          <p:cNvPr name="Picture 24" id="24"/>
          <p:cNvPicPr>
            <a:picLocks noChangeAspect="true"/>
          </p:cNvPicPr>
          <p:nvPr/>
        </p:nvPicPr>
        <p:blipFill>
          <a:blip r:embed="rId6">
            <a:alphaModFix amt="43999"/>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3610234" y="886946"/>
            <a:ext cx="3770186" cy="4114800"/>
          </a:xfrm>
          <a:prstGeom prst="rect">
            <a:avLst/>
          </a:prstGeom>
        </p:spPr>
      </p:pic>
      <p:pic>
        <p:nvPicPr>
          <p:cNvPr name="Picture 25" id="25"/>
          <p:cNvPicPr>
            <a:picLocks noChangeAspect="true"/>
          </p:cNvPicPr>
          <p:nvPr/>
        </p:nvPicPr>
        <p:blipFill>
          <a:blip r:embed="rId8">
            <a:alphaModFix amt="67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3336209" y="8000362"/>
            <a:ext cx="6924816" cy="2430027"/>
          </a:xfrm>
          <a:prstGeom prst="rect">
            <a:avLst/>
          </a:prstGeom>
        </p:spPr>
      </p:pic>
      <p:sp>
        <p:nvSpPr>
          <p:cNvPr name="TextBox 26" id="26"/>
          <p:cNvSpPr txBox="true"/>
          <p:nvPr/>
        </p:nvSpPr>
        <p:spPr>
          <a:xfrm rot="0">
            <a:off x="850204" y="9134475"/>
            <a:ext cx="1567495" cy="1136972"/>
          </a:xfrm>
          <a:prstGeom prst="rect">
            <a:avLst/>
          </a:prstGeom>
        </p:spPr>
        <p:txBody>
          <a:bodyPr anchor="t" rtlCol="false" tIns="0" lIns="0" bIns="0" rIns="0">
            <a:spAutoFit/>
          </a:bodyPr>
          <a:lstStyle/>
          <a:p>
            <a:pPr algn="ctr">
              <a:lnSpc>
                <a:spcPts val="9331"/>
              </a:lnSpc>
            </a:pPr>
            <a:r>
              <a:rPr lang="en-US" sz="6665">
                <a:solidFill>
                  <a:srgbClr val="000000"/>
                </a:solidFill>
                <a:latin typeface="Open Sans Extra Bold"/>
              </a:rPr>
              <a:t>01</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47FB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137221"/>
            <a:ext cx="1700408" cy="1499451"/>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080385" y="-211474"/>
            <a:ext cx="1700408" cy="1499451"/>
          </a:xfrm>
          <a:prstGeom prst="rect">
            <a:avLst/>
          </a:prstGeom>
        </p:spPr>
      </p:pic>
      <p:grpSp>
        <p:nvGrpSpPr>
          <p:cNvPr name="Group 4" id="4"/>
          <p:cNvGrpSpPr/>
          <p:nvPr/>
        </p:nvGrpSpPr>
        <p:grpSpPr>
          <a:xfrm rot="0">
            <a:off x="-1635801" y="9258300"/>
            <a:ext cx="4972010" cy="2229172"/>
            <a:chOff x="0" y="0"/>
            <a:chExt cx="1309501" cy="587107"/>
          </a:xfrm>
        </p:grpSpPr>
        <p:sp>
          <p:nvSpPr>
            <p:cNvPr name="Freeform 5" id="5"/>
            <p:cNvSpPr/>
            <p:nvPr/>
          </p:nvSpPr>
          <p:spPr>
            <a:xfrm flipH="false" flipV="false">
              <a:off x="0" y="0"/>
              <a:ext cx="1309501" cy="587107"/>
            </a:xfrm>
            <a:custGeom>
              <a:avLst/>
              <a:gdLst/>
              <a:ahLst/>
              <a:cxnLst/>
              <a:rect r="r" b="b" t="t" l="l"/>
              <a:pathLst>
                <a:path h="587107" w="1309501">
                  <a:moveTo>
                    <a:pt x="1309501" y="0"/>
                  </a:moveTo>
                  <a:lnTo>
                    <a:pt x="0" y="0"/>
                  </a:lnTo>
                  <a:lnTo>
                    <a:pt x="101600" y="293553"/>
                  </a:lnTo>
                  <a:lnTo>
                    <a:pt x="0" y="587107"/>
                  </a:lnTo>
                  <a:lnTo>
                    <a:pt x="1309501" y="587107"/>
                  </a:lnTo>
                  <a:lnTo>
                    <a:pt x="1207901" y="293553"/>
                  </a:lnTo>
                  <a:lnTo>
                    <a:pt x="1309501" y="0"/>
                  </a:lnTo>
                  <a:close/>
                </a:path>
              </a:pathLst>
            </a:custGeom>
            <a:solidFill>
              <a:srgbClr val="FFFFFF"/>
            </a:solidFill>
          </p:spPr>
        </p:sp>
        <p:sp>
          <p:nvSpPr>
            <p:cNvPr name="TextBox 6" id="6"/>
            <p:cNvSpPr txBox="true"/>
            <p:nvPr/>
          </p:nvSpPr>
          <p:spPr>
            <a:xfrm>
              <a:off x="88900" y="-38100"/>
              <a:ext cx="635000"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9806343" y="9081954"/>
            <a:ext cx="9608351" cy="3311042"/>
            <a:chOff x="0" y="0"/>
            <a:chExt cx="12811135" cy="4414723"/>
          </a:xfrm>
        </p:grpSpPr>
        <p:grpSp>
          <p:nvGrpSpPr>
            <p:cNvPr name="Group 8" id="8"/>
            <p:cNvGrpSpPr/>
            <p:nvPr/>
          </p:nvGrpSpPr>
          <p:grpSpPr>
            <a:xfrm rot="0">
              <a:off x="375295" y="0"/>
              <a:ext cx="12435840" cy="4414723"/>
              <a:chOff x="0" y="0"/>
              <a:chExt cx="10160000" cy="3606800"/>
            </a:xfrm>
          </p:grpSpPr>
          <p:sp>
            <p:nvSpPr>
              <p:cNvPr name="Freeform 9" id="9"/>
              <p:cNvSpPr/>
              <p:nvPr/>
            </p:nvSpPr>
            <p:spPr>
              <a:xfrm flipH="false" flipV="false">
                <a:off x="0" y="0"/>
                <a:ext cx="10160000" cy="3606800"/>
              </a:xfrm>
              <a:custGeom>
                <a:avLst/>
                <a:gdLst/>
                <a:ahLst/>
                <a:cxnLst/>
                <a:rect r="r" b="b" t="t" l="l"/>
                <a:pathLst>
                  <a:path h="3606800" w="10160000">
                    <a:moveTo>
                      <a:pt x="10160000" y="0"/>
                    </a:moveTo>
                    <a:lnTo>
                      <a:pt x="1041400" y="0"/>
                    </a:lnTo>
                    <a:lnTo>
                      <a:pt x="0" y="1803400"/>
                    </a:lnTo>
                    <a:lnTo>
                      <a:pt x="1041400" y="3606800"/>
                    </a:lnTo>
                    <a:lnTo>
                      <a:pt x="10160000" y="3606800"/>
                    </a:lnTo>
                    <a:lnTo>
                      <a:pt x="9118600" y="1803400"/>
                    </a:lnTo>
                    <a:close/>
                  </a:path>
                </a:pathLst>
              </a:custGeom>
              <a:solidFill>
                <a:srgbClr val="FFFFFF"/>
              </a:solidFill>
            </p:spPr>
          </p:sp>
        </p:grpSp>
        <p:sp>
          <p:nvSpPr>
            <p:cNvPr name="TextBox 10" id="10"/>
            <p:cNvSpPr txBox="true"/>
            <p:nvPr/>
          </p:nvSpPr>
          <p:spPr>
            <a:xfrm rot="0">
              <a:off x="0" y="276390"/>
              <a:ext cx="9937276" cy="827918"/>
            </a:xfrm>
            <a:prstGeom prst="rect">
              <a:avLst/>
            </a:prstGeom>
          </p:spPr>
          <p:txBody>
            <a:bodyPr anchor="t" rtlCol="false" tIns="0" lIns="0" bIns="0" rIns="0">
              <a:spAutoFit/>
            </a:bodyPr>
            <a:lstStyle/>
            <a:p>
              <a:pPr algn="r">
                <a:lnSpc>
                  <a:spcPts val="5281"/>
                </a:lnSpc>
              </a:pPr>
              <a:r>
                <a:rPr lang="en-US" sz="3772">
                  <a:solidFill>
                    <a:srgbClr val="000000"/>
                  </a:solidFill>
                  <a:latin typeface="Open Sans"/>
                </a:rPr>
                <a:t>presentation by Group 6B</a:t>
              </a:r>
            </a:p>
          </p:txBody>
        </p:sp>
      </p:grpSp>
      <p:grpSp>
        <p:nvGrpSpPr>
          <p:cNvPr name="Group 11" id="11"/>
          <p:cNvGrpSpPr/>
          <p:nvPr/>
        </p:nvGrpSpPr>
        <p:grpSpPr>
          <a:xfrm rot="0">
            <a:off x="-786869" y="258248"/>
            <a:ext cx="10389228" cy="2059456"/>
            <a:chOff x="0" y="0"/>
            <a:chExt cx="13852304" cy="2745942"/>
          </a:xfrm>
        </p:grpSpPr>
        <p:grpSp>
          <p:nvGrpSpPr>
            <p:cNvPr name="Group 12" id="12"/>
            <p:cNvGrpSpPr/>
            <p:nvPr/>
          </p:nvGrpSpPr>
          <p:grpSpPr>
            <a:xfrm rot="-10800000">
              <a:off x="0" y="0"/>
              <a:ext cx="13852304" cy="2745942"/>
              <a:chOff x="0" y="0"/>
              <a:chExt cx="18195030" cy="3606800"/>
            </a:xfrm>
          </p:grpSpPr>
          <p:sp>
            <p:nvSpPr>
              <p:cNvPr name="Freeform 13" id="13"/>
              <p:cNvSpPr/>
              <p:nvPr/>
            </p:nvSpPr>
            <p:spPr>
              <a:xfrm flipH="false" flipV="false">
                <a:off x="0" y="0"/>
                <a:ext cx="18195030" cy="3606800"/>
              </a:xfrm>
              <a:custGeom>
                <a:avLst/>
                <a:gdLst/>
                <a:ahLst/>
                <a:cxnLst/>
                <a:rect r="r" b="b" t="t" l="l"/>
                <a:pathLst>
                  <a:path h="3606800" w="18195030">
                    <a:moveTo>
                      <a:pt x="18195030" y="0"/>
                    </a:moveTo>
                    <a:lnTo>
                      <a:pt x="1041400" y="0"/>
                    </a:lnTo>
                    <a:lnTo>
                      <a:pt x="0" y="1803400"/>
                    </a:lnTo>
                    <a:lnTo>
                      <a:pt x="1041400" y="3606800"/>
                    </a:lnTo>
                    <a:lnTo>
                      <a:pt x="18195030" y="3606800"/>
                    </a:lnTo>
                    <a:lnTo>
                      <a:pt x="17153630" y="1803400"/>
                    </a:lnTo>
                    <a:close/>
                  </a:path>
                </a:pathLst>
              </a:custGeom>
              <a:solidFill>
                <a:srgbClr val="FFFFFF"/>
              </a:solidFill>
            </p:spPr>
          </p:sp>
        </p:grpSp>
        <p:sp>
          <p:nvSpPr>
            <p:cNvPr name="TextBox 14" id="14"/>
            <p:cNvSpPr txBox="true"/>
            <p:nvPr/>
          </p:nvSpPr>
          <p:spPr>
            <a:xfrm rot="0">
              <a:off x="1417094" y="403677"/>
              <a:ext cx="11018117" cy="1852862"/>
            </a:xfrm>
            <a:prstGeom prst="rect">
              <a:avLst/>
            </a:prstGeom>
          </p:spPr>
          <p:txBody>
            <a:bodyPr anchor="t" rtlCol="false" tIns="0" lIns="0" bIns="0" rIns="0">
              <a:spAutoFit/>
            </a:bodyPr>
            <a:lstStyle/>
            <a:p>
              <a:pPr algn="ctr">
                <a:lnSpc>
                  <a:spcPts val="5646"/>
                </a:lnSpc>
              </a:pPr>
              <a:r>
                <a:rPr lang="en-US" sz="4033">
                  <a:solidFill>
                    <a:srgbClr val="000000"/>
                  </a:solidFill>
                  <a:latin typeface="Abril Fatface"/>
                </a:rPr>
                <a:t>MARKET SIZE AND POTENTIAL </a:t>
              </a:r>
            </a:p>
            <a:p>
              <a:pPr algn="ctr">
                <a:lnSpc>
                  <a:spcPts val="5646"/>
                </a:lnSpc>
              </a:pPr>
              <a:r>
                <a:rPr lang="en-US" sz="4033">
                  <a:solidFill>
                    <a:srgbClr val="000000"/>
                  </a:solidFill>
                  <a:latin typeface="Abril Fatface"/>
                </a:rPr>
                <a:t>FOR QUICK COMMERCE </a:t>
              </a:r>
            </a:p>
          </p:txBody>
        </p:sp>
      </p:grpSp>
      <p:pic>
        <p:nvPicPr>
          <p:cNvPr name="Picture 15" id="1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504072" y="1763203"/>
            <a:ext cx="8171479" cy="8171479"/>
          </a:xfrm>
          <a:prstGeom prst="rect">
            <a:avLst/>
          </a:prstGeom>
        </p:spPr>
      </p:pic>
      <p:pic>
        <p:nvPicPr>
          <p:cNvPr name="Picture 16" id="1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1463134" y="2854491"/>
            <a:ext cx="6294769" cy="5437107"/>
          </a:xfrm>
          <a:prstGeom prst="rect">
            <a:avLst/>
          </a:prstGeom>
        </p:spPr>
      </p:pic>
      <p:sp>
        <p:nvSpPr>
          <p:cNvPr name="TextBox 17" id="17"/>
          <p:cNvSpPr txBox="true"/>
          <p:nvPr/>
        </p:nvSpPr>
        <p:spPr>
          <a:xfrm rot="0">
            <a:off x="850204" y="9134475"/>
            <a:ext cx="1567495" cy="1136972"/>
          </a:xfrm>
          <a:prstGeom prst="rect">
            <a:avLst/>
          </a:prstGeom>
        </p:spPr>
        <p:txBody>
          <a:bodyPr anchor="t" rtlCol="false" tIns="0" lIns="0" bIns="0" rIns="0">
            <a:spAutoFit/>
          </a:bodyPr>
          <a:lstStyle/>
          <a:p>
            <a:pPr algn="ctr">
              <a:lnSpc>
                <a:spcPts val="9331"/>
              </a:lnSpc>
            </a:pPr>
            <a:r>
              <a:rPr lang="en-US" sz="6665">
                <a:solidFill>
                  <a:srgbClr val="000000"/>
                </a:solidFill>
                <a:latin typeface="Open Sans Extra Bold"/>
              </a:rPr>
              <a:t>02</a:t>
            </a:r>
          </a:p>
        </p:txBody>
      </p:sp>
      <p:sp>
        <p:nvSpPr>
          <p:cNvPr name="TextBox 18" id="18"/>
          <p:cNvSpPr txBox="true"/>
          <p:nvPr/>
        </p:nvSpPr>
        <p:spPr>
          <a:xfrm rot="0">
            <a:off x="447898" y="2947782"/>
            <a:ext cx="10056174" cy="906091"/>
          </a:xfrm>
          <a:prstGeom prst="rect">
            <a:avLst/>
          </a:prstGeom>
        </p:spPr>
        <p:txBody>
          <a:bodyPr anchor="t" rtlCol="false" tIns="0" lIns="0" bIns="0" rIns="0">
            <a:spAutoFit/>
          </a:bodyPr>
          <a:lstStyle/>
          <a:p>
            <a:pPr marL="556399" indent="-278199" lvl="1">
              <a:lnSpc>
                <a:spcPts val="3607"/>
              </a:lnSpc>
              <a:buFont typeface="Arial"/>
              <a:buChar char="•"/>
            </a:pPr>
            <a:r>
              <a:rPr lang="en-US" sz="2577">
                <a:solidFill>
                  <a:srgbClr val="FFFFFF"/>
                </a:solidFill>
                <a:latin typeface="Open Sans"/>
              </a:rPr>
              <a:t>Delhi with the 30 Cr of population, </a:t>
            </a:r>
          </a:p>
          <a:p>
            <a:pPr>
              <a:lnSpc>
                <a:spcPts val="3607"/>
              </a:lnSpc>
            </a:pPr>
            <a:r>
              <a:rPr lang="en-US" sz="2577">
                <a:solidFill>
                  <a:srgbClr val="FFFFFF"/>
                </a:solidFill>
                <a:latin typeface="Open Sans"/>
              </a:rPr>
              <a:t>       where majority are youngsters came for work/study purpose.</a:t>
            </a:r>
          </a:p>
        </p:txBody>
      </p:sp>
      <p:sp>
        <p:nvSpPr>
          <p:cNvPr name="TextBox 19" id="19"/>
          <p:cNvSpPr txBox="true"/>
          <p:nvPr/>
        </p:nvSpPr>
        <p:spPr>
          <a:xfrm rot="0">
            <a:off x="447898" y="4313187"/>
            <a:ext cx="10056174" cy="906091"/>
          </a:xfrm>
          <a:prstGeom prst="rect">
            <a:avLst/>
          </a:prstGeom>
        </p:spPr>
        <p:txBody>
          <a:bodyPr anchor="t" rtlCol="false" tIns="0" lIns="0" bIns="0" rIns="0">
            <a:spAutoFit/>
          </a:bodyPr>
          <a:lstStyle/>
          <a:p>
            <a:pPr marL="556399" indent="-278199" lvl="1">
              <a:lnSpc>
                <a:spcPts val="3607"/>
              </a:lnSpc>
              <a:buFont typeface="Arial"/>
              <a:buChar char="•"/>
            </a:pPr>
            <a:r>
              <a:rPr lang="en-US" sz="2577">
                <a:solidFill>
                  <a:srgbClr val="FFFFFF"/>
                </a:solidFill>
                <a:latin typeface="Open Sans"/>
              </a:rPr>
              <a:t>30% of the population being youngsters, We can see a potential market of 9 crore customers for Quick commerce.                                                                                </a:t>
            </a:r>
          </a:p>
        </p:txBody>
      </p:sp>
      <p:sp>
        <p:nvSpPr>
          <p:cNvPr name="TextBox 20" id="20"/>
          <p:cNvSpPr txBox="true"/>
          <p:nvPr/>
        </p:nvSpPr>
        <p:spPr>
          <a:xfrm rot="0">
            <a:off x="447898" y="5678592"/>
            <a:ext cx="10056174" cy="906091"/>
          </a:xfrm>
          <a:prstGeom prst="rect">
            <a:avLst/>
          </a:prstGeom>
        </p:spPr>
        <p:txBody>
          <a:bodyPr anchor="t" rtlCol="false" tIns="0" lIns="0" bIns="0" rIns="0">
            <a:spAutoFit/>
          </a:bodyPr>
          <a:lstStyle/>
          <a:p>
            <a:pPr marL="556399" indent="-278199" lvl="1">
              <a:lnSpc>
                <a:spcPts val="3607"/>
              </a:lnSpc>
              <a:buFont typeface="Arial"/>
              <a:buChar char="•"/>
            </a:pPr>
            <a:r>
              <a:rPr lang="en-US" sz="2577">
                <a:solidFill>
                  <a:srgbClr val="FFFFFF"/>
                </a:solidFill>
                <a:latin typeface="Open Sans"/>
              </a:rPr>
              <a:t>The online vegetable market in Delhi is currently worth around Rs. 500 crore </a:t>
            </a:r>
          </a:p>
        </p:txBody>
      </p:sp>
      <p:sp>
        <p:nvSpPr>
          <p:cNvPr name="TextBox 21" id="21"/>
          <p:cNvSpPr txBox="true"/>
          <p:nvPr/>
        </p:nvSpPr>
        <p:spPr>
          <a:xfrm rot="0">
            <a:off x="447898" y="7043997"/>
            <a:ext cx="10056174" cy="1363291"/>
          </a:xfrm>
          <a:prstGeom prst="rect">
            <a:avLst/>
          </a:prstGeom>
        </p:spPr>
        <p:txBody>
          <a:bodyPr anchor="t" rtlCol="false" tIns="0" lIns="0" bIns="0" rIns="0">
            <a:spAutoFit/>
          </a:bodyPr>
          <a:lstStyle/>
          <a:p>
            <a:pPr marL="556399" indent="-278199" lvl="1">
              <a:lnSpc>
                <a:spcPts val="3607"/>
              </a:lnSpc>
              <a:buFont typeface="Arial"/>
              <a:buChar char="•"/>
            </a:pPr>
            <a:r>
              <a:rPr lang="en-US" sz="2577">
                <a:solidFill>
                  <a:srgbClr val="FFFFFF"/>
                </a:solidFill>
                <a:latin typeface="Open Sans Bold"/>
              </a:rPr>
              <a:t>As the high demand for fresh vegetables and large customer base we can see a good scope of quick commerce in Delhi.</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3C730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137221"/>
            <a:ext cx="1700408" cy="1499451"/>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587592" y="-149669"/>
            <a:ext cx="1700408" cy="1499451"/>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50204" y="6847542"/>
            <a:ext cx="1700408" cy="1499451"/>
          </a:xfrm>
          <a:prstGeom prst="rect">
            <a:avLst/>
          </a:prstGeom>
        </p:spPr>
      </p:pic>
      <p:grpSp>
        <p:nvGrpSpPr>
          <p:cNvPr name="Group 5" id="5"/>
          <p:cNvGrpSpPr/>
          <p:nvPr/>
        </p:nvGrpSpPr>
        <p:grpSpPr>
          <a:xfrm rot="0">
            <a:off x="-1635801" y="9258300"/>
            <a:ext cx="4972010" cy="2229172"/>
            <a:chOff x="0" y="0"/>
            <a:chExt cx="1309501" cy="587107"/>
          </a:xfrm>
        </p:grpSpPr>
        <p:sp>
          <p:nvSpPr>
            <p:cNvPr name="Freeform 6" id="6"/>
            <p:cNvSpPr/>
            <p:nvPr/>
          </p:nvSpPr>
          <p:spPr>
            <a:xfrm flipH="false" flipV="false">
              <a:off x="0" y="0"/>
              <a:ext cx="1309501" cy="587107"/>
            </a:xfrm>
            <a:custGeom>
              <a:avLst/>
              <a:gdLst/>
              <a:ahLst/>
              <a:cxnLst/>
              <a:rect r="r" b="b" t="t" l="l"/>
              <a:pathLst>
                <a:path h="587107" w="1309501">
                  <a:moveTo>
                    <a:pt x="1309501" y="0"/>
                  </a:moveTo>
                  <a:lnTo>
                    <a:pt x="0" y="0"/>
                  </a:lnTo>
                  <a:lnTo>
                    <a:pt x="101600" y="293553"/>
                  </a:lnTo>
                  <a:lnTo>
                    <a:pt x="0" y="587107"/>
                  </a:lnTo>
                  <a:lnTo>
                    <a:pt x="1309501" y="587107"/>
                  </a:lnTo>
                  <a:lnTo>
                    <a:pt x="1207901" y="293553"/>
                  </a:lnTo>
                  <a:lnTo>
                    <a:pt x="1309501" y="0"/>
                  </a:lnTo>
                  <a:close/>
                </a:path>
              </a:pathLst>
            </a:custGeom>
            <a:solidFill>
              <a:srgbClr val="FFFFFF"/>
            </a:solidFill>
          </p:spPr>
        </p:sp>
        <p:sp>
          <p:nvSpPr>
            <p:cNvPr name="TextBox 7" id="7"/>
            <p:cNvSpPr txBox="true"/>
            <p:nvPr/>
          </p:nvSpPr>
          <p:spPr>
            <a:xfrm>
              <a:off x="88900" y="-38100"/>
              <a:ext cx="635000" cy="4445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985694" y="3575209"/>
            <a:ext cx="8537359" cy="2454275"/>
          </a:xfrm>
          <a:prstGeom prst="rect">
            <a:avLst/>
          </a:prstGeom>
        </p:spPr>
        <p:txBody>
          <a:bodyPr anchor="t" rtlCol="false" tIns="0" lIns="0" bIns="0" rIns="0">
            <a:spAutoFit/>
          </a:bodyPr>
          <a:lstStyle/>
          <a:p>
            <a:pPr algn="just">
              <a:lnSpc>
                <a:spcPts val="4900"/>
              </a:lnSpc>
            </a:pPr>
            <a:r>
              <a:rPr lang="en-US" sz="3500">
                <a:solidFill>
                  <a:srgbClr val="FFFFFF"/>
                </a:solidFill>
                <a:latin typeface="Open Sans"/>
              </a:rPr>
              <a:t>It was a stroke of luck that I was assigned to work on this project, and I was able to create a compelling presentation on vegetable market analysis.</a:t>
            </a:r>
          </a:p>
        </p:txBody>
      </p:sp>
      <p:grpSp>
        <p:nvGrpSpPr>
          <p:cNvPr name="Group 9" id="9"/>
          <p:cNvGrpSpPr/>
          <p:nvPr/>
        </p:nvGrpSpPr>
        <p:grpSpPr>
          <a:xfrm rot="0">
            <a:off x="11656529" y="7280858"/>
            <a:ext cx="5297563" cy="1066135"/>
            <a:chOff x="0" y="0"/>
            <a:chExt cx="7063417" cy="1421513"/>
          </a:xfrm>
        </p:grpSpPr>
        <p:pic>
          <p:nvPicPr>
            <p:cNvPr name="Picture 10" id="1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0"/>
              <a:ext cx="7063417" cy="1421513"/>
            </a:xfrm>
            <a:prstGeom prst="rect">
              <a:avLst/>
            </a:prstGeom>
          </p:spPr>
        </p:pic>
        <p:sp>
          <p:nvSpPr>
            <p:cNvPr name="TextBox 11" id="11"/>
            <p:cNvSpPr txBox="true"/>
            <p:nvPr/>
          </p:nvSpPr>
          <p:spPr>
            <a:xfrm rot="0">
              <a:off x="531643" y="176744"/>
              <a:ext cx="6000131" cy="982300"/>
            </a:xfrm>
            <a:prstGeom prst="rect">
              <a:avLst/>
            </a:prstGeom>
          </p:spPr>
          <p:txBody>
            <a:bodyPr anchor="t" rtlCol="false" tIns="0" lIns="0" bIns="0" rIns="0">
              <a:spAutoFit/>
            </a:bodyPr>
            <a:lstStyle/>
            <a:p>
              <a:pPr algn="ctr">
                <a:lnSpc>
                  <a:spcPts val="6196"/>
                </a:lnSpc>
                <a:spcBef>
                  <a:spcPct val="0"/>
                </a:spcBef>
              </a:pPr>
              <a:r>
                <a:rPr lang="en-US" sz="4426">
                  <a:solidFill>
                    <a:srgbClr val="000000"/>
                  </a:solidFill>
                  <a:latin typeface="Open Sans Bold"/>
                </a:rPr>
                <a:t>Shamsul Qumar</a:t>
              </a:r>
            </a:p>
          </p:txBody>
        </p:sp>
      </p:grpSp>
      <p:grpSp>
        <p:nvGrpSpPr>
          <p:cNvPr name="Group 12" id="12"/>
          <p:cNvGrpSpPr>
            <a:grpSpLocks noChangeAspect="true"/>
          </p:cNvGrpSpPr>
          <p:nvPr/>
        </p:nvGrpSpPr>
        <p:grpSpPr>
          <a:xfrm rot="0">
            <a:off x="11656529" y="1853330"/>
            <a:ext cx="5246391" cy="5246370"/>
            <a:chOff x="0" y="0"/>
            <a:chExt cx="6350000" cy="6349975"/>
          </a:xfrm>
        </p:grpSpPr>
        <p:sp>
          <p:nvSpPr>
            <p:cNvPr name="Freeform 13" id="13"/>
            <p:cNvSpPr/>
            <p:nvPr/>
          </p:nvSpPr>
          <p:spPr>
            <a:xfrm flipH="false" flipV="false">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r="0" t="0" b="0"/>
              </a:stretch>
            </a:blipFill>
          </p:spPr>
        </p:sp>
      </p:grpSp>
      <p:sp>
        <p:nvSpPr>
          <p:cNvPr name="TextBox 14" id="14"/>
          <p:cNvSpPr txBox="true"/>
          <p:nvPr/>
        </p:nvSpPr>
        <p:spPr>
          <a:xfrm rot="0">
            <a:off x="850204" y="9134475"/>
            <a:ext cx="1567495" cy="1136972"/>
          </a:xfrm>
          <a:prstGeom prst="rect">
            <a:avLst/>
          </a:prstGeom>
        </p:spPr>
        <p:txBody>
          <a:bodyPr anchor="t" rtlCol="false" tIns="0" lIns="0" bIns="0" rIns="0">
            <a:spAutoFit/>
          </a:bodyPr>
          <a:lstStyle/>
          <a:p>
            <a:pPr algn="ctr">
              <a:lnSpc>
                <a:spcPts val="9331"/>
              </a:lnSpc>
            </a:pPr>
            <a:r>
              <a:rPr lang="en-US" sz="6665">
                <a:solidFill>
                  <a:srgbClr val="000000"/>
                </a:solidFill>
                <a:latin typeface="Open Sans Extra Bold"/>
              </a:rPr>
              <a:t>01</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47FB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137221"/>
            <a:ext cx="1700408" cy="1499451"/>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080385" y="-211474"/>
            <a:ext cx="1700408" cy="1499451"/>
          </a:xfrm>
          <a:prstGeom prst="rect">
            <a:avLst/>
          </a:prstGeom>
        </p:spPr>
      </p:pic>
      <p:grpSp>
        <p:nvGrpSpPr>
          <p:cNvPr name="Group 4" id="4"/>
          <p:cNvGrpSpPr/>
          <p:nvPr/>
        </p:nvGrpSpPr>
        <p:grpSpPr>
          <a:xfrm rot="0">
            <a:off x="-1635801" y="9258300"/>
            <a:ext cx="4972010" cy="2229172"/>
            <a:chOff x="0" y="0"/>
            <a:chExt cx="1309501" cy="587107"/>
          </a:xfrm>
        </p:grpSpPr>
        <p:sp>
          <p:nvSpPr>
            <p:cNvPr name="Freeform 5" id="5"/>
            <p:cNvSpPr/>
            <p:nvPr/>
          </p:nvSpPr>
          <p:spPr>
            <a:xfrm flipH="false" flipV="false">
              <a:off x="0" y="0"/>
              <a:ext cx="1309501" cy="587107"/>
            </a:xfrm>
            <a:custGeom>
              <a:avLst/>
              <a:gdLst/>
              <a:ahLst/>
              <a:cxnLst/>
              <a:rect r="r" b="b" t="t" l="l"/>
              <a:pathLst>
                <a:path h="587107" w="1309501">
                  <a:moveTo>
                    <a:pt x="1309501" y="0"/>
                  </a:moveTo>
                  <a:lnTo>
                    <a:pt x="0" y="0"/>
                  </a:lnTo>
                  <a:lnTo>
                    <a:pt x="101600" y="293553"/>
                  </a:lnTo>
                  <a:lnTo>
                    <a:pt x="0" y="587107"/>
                  </a:lnTo>
                  <a:lnTo>
                    <a:pt x="1309501" y="587107"/>
                  </a:lnTo>
                  <a:lnTo>
                    <a:pt x="1207901" y="293553"/>
                  </a:lnTo>
                  <a:lnTo>
                    <a:pt x="1309501" y="0"/>
                  </a:lnTo>
                  <a:close/>
                </a:path>
              </a:pathLst>
            </a:custGeom>
            <a:solidFill>
              <a:srgbClr val="FFFFFF"/>
            </a:solidFill>
          </p:spPr>
        </p:sp>
        <p:sp>
          <p:nvSpPr>
            <p:cNvPr name="TextBox 6" id="6"/>
            <p:cNvSpPr txBox="true"/>
            <p:nvPr/>
          </p:nvSpPr>
          <p:spPr>
            <a:xfrm>
              <a:off x="88900" y="-38100"/>
              <a:ext cx="635000"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9806343" y="9081954"/>
            <a:ext cx="9608351" cy="3311042"/>
            <a:chOff x="0" y="0"/>
            <a:chExt cx="12811135" cy="4414723"/>
          </a:xfrm>
        </p:grpSpPr>
        <p:grpSp>
          <p:nvGrpSpPr>
            <p:cNvPr name="Group 8" id="8"/>
            <p:cNvGrpSpPr/>
            <p:nvPr/>
          </p:nvGrpSpPr>
          <p:grpSpPr>
            <a:xfrm rot="0">
              <a:off x="375295" y="0"/>
              <a:ext cx="12435840" cy="4414723"/>
              <a:chOff x="0" y="0"/>
              <a:chExt cx="10160000" cy="3606800"/>
            </a:xfrm>
          </p:grpSpPr>
          <p:sp>
            <p:nvSpPr>
              <p:cNvPr name="Freeform 9" id="9"/>
              <p:cNvSpPr/>
              <p:nvPr/>
            </p:nvSpPr>
            <p:spPr>
              <a:xfrm flipH="false" flipV="false">
                <a:off x="0" y="0"/>
                <a:ext cx="10160000" cy="3606800"/>
              </a:xfrm>
              <a:custGeom>
                <a:avLst/>
                <a:gdLst/>
                <a:ahLst/>
                <a:cxnLst/>
                <a:rect r="r" b="b" t="t" l="l"/>
                <a:pathLst>
                  <a:path h="3606800" w="10160000">
                    <a:moveTo>
                      <a:pt x="10160000" y="0"/>
                    </a:moveTo>
                    <a:lnTo>
                      <a:pt x="1041400" y="0"/>
                    </a:lnTo>
                    <a:lnTo>
                      <a:pt x="0" y="1803400"/>
                    </a:lnTo>
                    <a:lnTo>
                      <a:pt x="1041400" y="3606800"/>
                    </a:lnTo>
                    <a:lnTo>
                      <a:pt x="10160000" y="3606800"/>
                    </a:lnTo>
                    <a:lnTo>
                      <a:pt x="9118600" y="1803400"/>
                    </a:lnTo>
                    <a:close/>
                  </a:path>
                </a:pathLst>
              </a:custGeom>
              <a:solidFill>
                <a:srgbClr val="FFFFFF"/>
              </a:solidFill>
            </p:spPr>
          </p:sp>
        </p:grpSp>
        <p:sp>
          <p:nvSpPr>
            <p:cNvPr name="TextBox 10" id="10"/>
            <p:cNvSpPr txBox="true"/>
            <p:nvPr/>
          </p:nvSpPr>
          <p:spPr>
            <a:xfrm rot="0">
              <a:off x="0" y="276390"/>
              <a:ext cx="9937276" cy="827918"/>
            </a:xfrm>
            <a:prstGeom prst="rect">
              <a:avLst/>
            </a:prstGeom>
          </p:spPr>
          <p:txBody>
            <a:bodyPr anchor="t" rtlCol="false" tIns="0" lIns="0" bIns="0" rIns="0">
              <a:spAutoFit/>
            </a:bodyPr>
            <a:lstStyle/>
            <a:p>
              <a:pPr algn="r">
                <a:lnSpc>
                  <a:spcPts val="5281"/>
                </a:lnSpc>
              </a:pPr>
              <a:r>
                <a:rPr lang="en-US" sz="3772">
                  <a:solidFill>
                    <a:srgbClr val="000000"/>
                  </a:solidFill>
                  <a:latin typeface="Open Sans"/>
                </a:rPr>
                <a:t>presentation by Group 6B</a:t>
              </a:r>
            </a:p>
          </p:txBody>
        </p:sp>
      </p:grpSp>
      <p:grpSp>
        <p:nvGrpSpPr>
          <p:cNvPr name="Group 11" id="11"/>
          <p:cNvGrpSpPr/>
          <p:nvPr/>
        </p:nvGrpSpPr>
        <p:grpSpPr>
          <a:xfrm rot="-10800000">
            <a:off x="-662343" y="361160"/>
            <a:ext cx="12439063" cy="1663029"/>
            <a:chOff x="0" y="0"/>
            <a:chExt cx="26978005" cy="3606800"/>
          </a:xfrm>
        </p:grpSpPr>
        <p:sp>
          <p:nvSpPr>
            <p:cNvPr name="Freeform 12" id="12"/>
            <p:cNvSpPr/>
            <p:nvPr/>
          </p:nvSpPr>
          <p:spPr>
            <a:xfrm flipH="false" flipV="false">
              <a:off x="0" y="0"/>
              <a:ext cx="26978006" cy="3606800"/>
            </a:xfrm>
            <a:custGeom>
              <a:avLst/>
              <a:gdLst/>
              <a:ahLst/>
              <a:cxnLst/>
              <a:rect r="r" b="b" t="t" l="l"/>
              <a:pathLst>
                <a:path h="3606800" w="26978006">
                  <a:moveTo>
                    <a:pt x="26978006" y="0"/>
                  </a:moveTo>
                  <a:lnTo>
                    <a:pt x="1041400" y="0"/>
                  </a:lnTo>
                  <a:lnTo>
                    <a:pt x="0" y="1803400"/>
                  </a:lnTo>
                  <a:lnTo>
                    <a:pt x="1041400" y="3606800"/>
                  </a:lnTo>
                  <a:lnTo>
                    <a:pt x="26978006" y="3606800"/>
                  </a:lnTo>
                  <a:lnTo>
                    <a:pt x="25936604" y="1803400"/>
                  </a:lnTo>
                  <a:close/>
                </a:path>
              </a:pathLst>
            </a:custGeom>
            <a:solidFill>
              <a:srgbClr val="FFFFFF"/>
            </a:solidFill>
          </p:spPr>
        </p:sp>
      </p:grpSp>
      <p:graphicFrame>
        <p:nvGraphicFramePr>
          <p:cNvPr name="Table 13" id="13"/>
          <p:cNvGraphicFramePr>
            <a:graphicFrameLocks noGrp="true"/>
          </p:cNvGraphicFramePr>
          <p:nvPr/>
        </p:nvGraphicFramePr>
        <p:xfrm>
          <a:off x="3060052" y="2549861"/>
          <a:ext cx="12167896" cy="6182766"/>
        </p:xfrm>
        <a:graphic>
          <a:graphicData uri="http://schemas.openxmlformats.org/drawingml/2006/table">
            <a:tbl>
              <a:tblPr/>
              <a:tblGrid>
                <a:gridCol w="6195619"/>
                <a:gridCol w="5972277"/>
              </a:tblGrid>
              <a:tr h="1518032">
                <a:tc>
                  <a:txBody>
                    <a:bodyPr anchor="t" rtlCol="false"/>
                    <a:lstStyle/>
                    <a:p>
                      <a:pPr algn="ctr">
                        <a:lnSpc>
                          <a:spcPts val="5599"/>
                        </a:lnSpc>
                        <a:defRPr/>
                      </a:pPr>
                      <a:r>
                        <a:rPr lang="en-US" sz="3999">
                          <a:solidFill>
                            <a:srgbClr val="FFFFFF"/>
                          </a:solidFill>
                          <a:latin typeface="Open Sans Light Bold"/>
                        </a:rPr>
                        <a:t>Local Market</a:t>
                      </a:r>
                      <a:endParaRPr lang="en-US" sz="1100"/>
                    </a:p>
                  </a:txBody>
                  <a:tcPr marL="190500" marR="190500" marT="190500" marB="190500" anchor="ctr">
                    <a:lnL cmpd="sng" algn="ctr" cap="flat" w="38100">
                      <a:solidFill>
                        <a:srgbClr val="F5BA53"/>
                      </a:solidFill>
                      <a:prstDash val="solid"/>
                      <a:round/>
                      <a:headEnd type="none" w="med" len="med"/>
                      <a:tailEnd type="none" w="med" len="med"/>
                    </a:lnL>
                    <a:lnR cmpd="sng" algn="ctr" cap="flat" w="38100">
                      <a:solidFill>
                        <a:srgbClr val="F5BA53"/>
                      </a:solidFill>
                      <a:prstDash val="solid"/>
                      <a:round/>
                      <a:headEnd type="none" w="med" len="med"/>
                      <a:tailEnd type="none" w="med" len="med"/>
                    </a:lnR>
                    <a:lnT cmpd="sng" algn="ctr" cap="flat" w="38100">
                      <a:solidFill>
                        <a:srgbClr val="F5BA53"/>
                      </a:solidFill>
                      <a:prstDash val="solid"/>
                      <a:round/>
                      <a:headEnd type="none" w="med" len="med"/>
                      <a:tailEnd type="none" w="med" len="med"/>
                    </a:lnT>
                    <a:lnB cmpd="sng" algn="ctr" cap="flat" w="38100">
                      <a:solidFill>
                        <a:srgbClr val="F5BA53"/>
                      </a:solidFill>
                      <a:prstDash val="solid"/>
                      <a:round/>
                      <a:headEnd type="none" w="med" len="med"/>
                      <a:tailEnd type="none" w="med" len="med"/>
                    </a:lnB>
                    <a:solidFill>
                      <a:srgbClr val="D7A041"/>
                    </a:solidFill>
                  </a:tcPr>
                </a:tc>
                <a:tc>
                  <a:txBody>
                    <a:bodyPr anchor="t" rtlCol="false"/>
                    <a:lstStyle/>
                    <a:p>
                      <a:pPr algn="ctr">
                        <a:lnSpc>
                          <a:spcPts val="5599"/>
                        </a:lnSpc>
                        <a:defRPr/>
                      </a:pPr>
                      <a:r>
                        <a:rPr lang="en-US" sz="3999">
                          <a:solidFill>
                            <a:srgbClr val="FFFFFF"/>
                          </a:solidFill>
                          <a:latin typeface="Open Sans Light Bold"/>
                        </a:rPr>
                        <a:t>Quick Commerce </a:t>
                      </a:r>
                      <a:endParaRPr lang="en-US" sz="1100"/>
                    </a:p>
                  </a:txBody>
                  <a:tcPr marL="190500" marR="190500" marT="190500" marB="190500" anchor="ctr">
                    <a:lnL cmpd="sng" algn="ctr" cap="flat" w="38100">
                      <a:solidFill>
                        <a:srgbClr val="F5BA53"/>
                      </a:solidFill>
                      <a:prstDash val="solid"/>
                      <a:round/>
                      <a:headEnd type="none" w="med" len="med"/>
                      <a:tailEnd type="none" w="med" len="med"/>
                    </a:lnL>
                    <a:lnR cmpd="sng" algn="ctr" cap="flat" w="38100">
                      <a:solidFill>
                        <a:srgbClr val="F5BA53"/>
                      </a:solidFill>
                      <a:prstDash val="solid"/>
                      <a:round/>
                      <a:headEnd type="none" w="med" len="med"/>
                      <a:tailEnd type="none" w="med" len="med"/>
                    </a:lnR>
                    <a:lnT cmpd="sng" algn="ctr" cap="flat" w="38100">
                      <a:solidFill>
                        <a:srgbClr val="F5BA53"/>
                      </a:solidFill>
                      <a:prstDash val="solid"/>
                      <a:round/>
                      <a:headEnd type="none" w="med" len="med"/>
                      <a:tailEnd type="none" w="med" len="med"/>
                    </a:lnT>
                    <a:lnB cmpd="sng" algn="ctr" cap="flat" w="38100">
                      <a:solidFill>
                        <a:srgbClr val="F5BA53"/>
                      </a:solidFill>
                      <a:prstDash val="solid"/>
                      <a:round/>
                      <a:headEnd type="none" w="med" len="med"/>
                      <a:tailEnd type="none" w="med" len="med"/>
                    </a:lnB>
                    <a:solidFill>
                      <a:srgbClr val="D7A041"/>
                    </a:solidFill>
                  </a:tcPr>
                </a:tc>
              </a:tr>
              <a:tr h="1291145">
                <a:tc>
                  <a:txBody>
                    <a:bodyPr anchor="t" rtlCol="false"/>
                    <a:lstStyle/>
                    <a:p>
                      <a:pPr algn="ctr">
                        <a:lnSpc>
                          <a:spcPts val="3079"/>
                        </a:lnSpc>
                        <a:defRPr/>
                      </a:pPr>
                      <a:r>
                        <a:rPr lang="en-US" sz="2199">
                          <a:solidFill>
                            <a:srgbClr val="FFFFFF"/>
                          </a:solidFill>
                          <a:latin typeface="Open Sans Light Bold"/>
                        </a:rPr>
                        <a:t>Physically visit the market</a:t>
                      </a:r>
                      <a:endParaRPr lang="en-US" sz="1100"/>
                    </a:p>
                  </a:txBody>
                  <a:tcPr marL="190500" marR="190500" marT="190500" marB="190500" anchor="ctr">
                    <a:lnL cmpd="sng" algn="ctr" cap="flat" w="38100">
                      <a:solidFill>
                        <a:srgbClr val="F5BA53"/>
                      </a:solidFill>
                      <a:prstDash val="solid"/>
                      <a:round/>
                      <a:headEnd type="none" w="med" len="med"/>
                      <a:tailEnd type="none" w="med" len="med"/>
                    </a:lnL>
                    <a:lnR cmpd="sng" algn="ctr" cap="flat" w="38100">
                      <a:solidFill>
                        <a:srgbClr val="F5BA53"/>
                      </a:solidFill>
                      <a:prstDash val="solid"/>
                      <a:round/>
                      <a:headEnd type="none" w="med" len="med"/>
                      <a:tailEnd type="none" w="med" len="med"/>
                    </a:lnR>
                    <a:lnT cmpd="sng" algn="ctr" cap="flat" w="38100">
                      <a:solidFill>
                        <a:srgbClr val="F5BA53"/>
                      </a:solidFill>
                      <a:prstDash val="solid"/>
                      <a:round/>
                      <a:headEnd type="none" w="med" len="med"/>
                      <a:tailEnd type="none" w="med" len="med"/>
                    </a:lnT>
                    <a:lnB cmpd="sng" algn="ctr" cap="flat" w="38100">
                      <a:solidFill>
                        <a:srgbClr val="F5BA53"/>
                      </a:solidFill>
                      <a:prstDash val="solid"/>
                      <a:round/>
                      <a:headEnd type="none" w="med" len="med"/>
                      <a:tailEnd type="none" w="med" len="med"/>
                    </a:lnB>
                    <a:solidFill>
                      <a:srgbClr val="393735"/>
                    </a:solidFill>
                  </a:tcPr>
                </a:tc>
                <a:tc>
                  <a:txBody>
                    <a:bodyPr anchor="t" rtlCol="false"/>
                    <a:lstStyle/>
                    <a:p>
                      <a:pPr algn="ctr">
                        <a:lnSpc>
                          <a:spcPts val="3079"/>
                        </a:lnSpc>
                        <a:defRPr/>
                      </a:pPr>
                      <a:r>
                        <a:rPr lang="en-US" sz="2199">
                          <a:solidFill>
                            <a:srgbClr val="FFFFFF"/>
                          </a:solidFill>
                          <a:latin typeface="Open Sans Light Bold"/>
                        </a:rPr>
                        <a:t>More Convenient in terms of </a:t>
                      </a:r>
                      <a:endParaRPr lang="en-US" sz="1100"/>
                    </a:p>
                    <a:p>
                      <a:pPr algn="ctr">
                        <a:lnSpc>
                          <a:spcPts val="3079"/>
                        </a:lnSpc>
                      </a:pPr>
                      <a:r>
                        <a:rPr lang="en-US" sz="2199">
                          <a:solidFill>
                            <a:srgbClr val="FFFFFF"/>
                          </a:solidFill>
                          <a:latin typeface="Open Sans Light Bold"/>
                        </a:rPr>
                        <a:t>Ordering and Delivery</a:t>
                      </a:r>
                    </a:p>
                  </a:txBody>
                  <a:tcPr marL="190500" marR="190500" marT="190500" marB="190500" anchor="ctr">
                    <a:lnL cmpd="sng" algn="ctr" cap="flat" w="38100">
                      <a:solidFill>
                        <a:srgbClr val="F5BA53"/>
                      </a:solidFill>
                      <a:prstDash val="solid"/>
                      <a:round/>
                      <a:headEnd type="none" w="med" len="med"/>
                      <a:tailEnd type="none" w="med" len="med"/>
                    </a:lnL>
                    <a:lnR cmpd="sng" algn="ctr" cap="flat" w="38100">
                      <a:solidFill>
                        <a:srgbClr val="F5BA53"/>
                      </a:solidFill>
                      <a:prstDash val="solid"/>
                      <a:round/>
                      <a:headEnd type="none" w="med" len="med"/>
                      <a:tailEnd type="none" w="med" len="med"/>
                    </a:lnR>
                    <a:lnT cmpd="sng" algn="ctr" cap="flat" w="38100">
                      <a:solidFill>
                        <a:srgbClr val="F5BA53"/>
                      </a:solidFill>
                      <a:prstDash val="solid"/>
                      <a:round/>
                      <a:headEnd type="none" w="med" len="med"/>
                      <a:tailEnd type="none" w="med" len="med"/>
                    </a:lnT>
                    <a:lnB cmpd="sng" algn="ctr" cap="flat" w="38100">
                      <a:solidFill>
                        <a:srgbClr val="F5BA53"/>
                      </a:solidFill>
                      <a:prstDash val="solid"/>
                      <a:round/>
                      <a:headEnd type="none" w="med" len="med"/>
                      <a:tailEnd type="none" w="med" len="med"/>
                    </a:lnB>
                    <a:solidFill>
                      <a:srgbClr val="393735"/>
                    </a:solidFill>
                  </a:tcPr>
                </a:tc>
              </a:tr>
              <a:tr h="1255512">
                <a:tc>
                  <a:txBody>
                    <a:bodyPr anchor="t" rtlCol="false"/>
                    <a:lstStyle/>
                    <a:p>
                      <a:pPr algn="ctr">
                        <a:lnSpc>
                          <a:spcPts val="3079"/>
                        </a:lnSpc>
                        <a:defRPr/>
                      </a:pPr>
                      <a:r>
                        <a:rPr lang="en-US" sz="2199">
                          <a:solidFill>
                            <a:srgbClr val="FFFFFF"/>
                          </a:solidFill>
                          <a:latin typeface="Open Sans Light Bold"/>
                        </a:rPr>
                        <a:t>Affected by seasonal and weather-related changes in availability.</a:t>
                      </a:r>
                      <a:endParaRPr lang="en-US" sz="1100"/>
                    </a:p>
                  </a:txBody>
                  <a:tcPr marL="190500" marR="190500" marT="190500" marB="190500" anchor="ctr">
                    <a:lnL cmpd="sng" algn="ctr" cap="flat" w="38100">
                      <a:solidFill>
                        <a:srgbClr val="F5BA53"/>
                      </a:solidFill>
                      <a:prstDash val="solid"/>
                      <a:round/>
                      <a:headEnd type="none" w="med" len="med"/>
                      <a:tailEnd type="none" w="med" len="med"/>
                    </a:lnL>
                    <a:lnR cmpd="sng" algn="ctr" cap="flat" w="38100">
                      <a:solidFill>
                        <a:srgbClr val="F5BA53"/>
                      </a:solidFill>
                      <a:prstDash val="solid"/>
                      <a:round/>
                      <a:headEnd type="none" w="med" len="med"/>
                      <a:tailEnd type="none" w="med" len="med"/>
                    </a:lnR>
                    <a:lnT cmpd="sng" algn="ctr" cap="flat" w="38100">
                      <a:solidFill>
                        <a:srgbClr val="F5BA53"/>
                      </a:solidFill>
                      <a:prstDash val="solid"/>
                      <a:round/>
                      <a:headEnd type="none" w="med" len="med"/>
                      <a:tailEnd type="none" w="med" len="med"/>
                    </a:lnT>
                    <a:lnB cmpd="sng" algn="ctr" cap="flat" w="38100">
                      <a:solidFill>
                        <a:srgbClr val="F5BA53"/>
                      </a:solidFill>
                      <a:prstDash val="solid"/>
                      <a:round/>
                      <a:headEnd type="none" w="med" len="med"/>
                      <a:tailEnd type="none" w="med" len="med"/>
                    </a:lnB>
                    <a:solidFill>
                      <a:srgbClr val="393735"/>
                    </a:solidFill>
                  </a:tcPr>
                </a:tc>
                <a:tc>
                  <a:txBody>
                    <a:bodyPr anchor="t" rtlCol="false"/>
                    <a:lstStyle/>
                    <a:p>
                      <a:pPr algn="ctr">
                        <a:lnSpc>
                          <a:spcPts val="3079"/>
                        </a:lnSpc>
                        <a:defRPr/>
                      </a:pPr>
                      <a:r>
                        <a:rPr lang="en-US" sz="2199">
                          <a:solidFill>
                            <a:srgbClr val="FFFFFF"/>
                          </a:solidFill>
                          <a:latin typeface="Open Sans Light Bold"/>
                        </a:rPr>
                        <a:t>Steady and consistent supply of fresh vegetables</a:t>
                      </a:r>
                      <a:endParaRPr lang="en-US" sz="1100"/>
                    </a:p>
                  </a:txBody>
                  <a:tcPr marL="190500" marR="190500" marT="190500" marB="190500" anchor="ctr">
                    <a:lnL cmpd="sng" algn="ctr" cap="flat" w="38100">
                      <a:solidFill>
                        <a:srgbClr val="F5BA53"/>
                      </a:solidFill>
                      <a:prstDash val="solid"/>
                      <a:round/>
                      <a:headEnd type="none" w="med" len="med"/>
                      <a:tailEnd type="none" w="med" len="med"/>
                    </a:lnL>
                    <a:lnR cmpd="sng" algn="ctr" cap="flat" w="38100">
                      <a:solidFill>
                        <a:srgbClr val="F5BA53"/>
                      </a:solidFill>
                      <a:prstDash val="solid"/>
                      <a:round/>
                      <a:headEnd type="none" w="med" len="med"/>
                      <a:tailEnd type="none" w="med" len="med"/>
                    </a:lnR>
                    <a:lnT cmpd="sng" algn="ctr" cap="flat" w="38100">
                      <a:solidFill>
                        <a:srgbClr val="F5BA53"/>
                      </a:solidFill>
                      <a:prstDash val="solid"/>
                      <a:round/>
                      <a:headEnd type="none" w="med" len="med"/>
                      <a:tailEnd type="none" w="med" len="med"/>
                    </a:lnT>
                    <a:lnB cmpd="sng" algn="ctr" cap="flat" w="38100">
                      <a:solidFill>
                        <a:srgbClr val="F5BA53"/>
                      </a:solidFill>
                      <a:prstDash val="solid"/>
                      <a:round/>
                      <a:headEnd type="none" w="med" len="med"/>
                      <a:tailEnd type="none" w="med" len="med"/>
                    </a:lnB>
                    <a:solidFill>
                      <a:srgbClr val="393735"/>
                    </a:solidFill>
                  </a:tcPr>
                </a:tc>
              </a:tr>
              <a:tr h="862565">
                <a:tc>
                  <a:txBody>
                    <a:bodyPr anchor="t" rtlCol="false"/>
                    <a:lstStyle/>
                    <a:p>
                      <a:pPr algn="ctr">
                        <a:lnSpc>
                          <a:spcPts val="3079"/>
                        </a:lnSpc>
                        <a:defRPr/>
                      </a:pPr>
                      <a:r>
                        <a:rPr lang="en-US" sz="2199">
                          <a:solidFill>
                            <a:srgbClr val="FFFFFF"/>
                          </a:solidFill>
                          <a:latin typeface="Open Sans Light Bold"/>
                        </a:rPr>
                        <a:t>Lower Prices because of less middle man</a:t>
                      </a:r>
                      <a:endParaRPr lang="en-US" sz="1100"/>
                    </a:p>
                  </a:txBody>
                  <a:tcPr marL="190500" marR="190500" marT="190500" marB="190500" anchor="ctr">
                    <a:lnL cmpd="sng" algn="ctr" cap="flat" w="38100">
                      <a:solidFill>
                        <a:srgbClr val="F5BA53"/>
                      </a:solidFill>
                      <a:prstDash val="solid"/>
                      <a:round/>
                      <a:headEnd type="none" w="med" len="med"/>
                      <a:tailEnd type="none" w="med" len="med"/>
                    </a:lnL>
                    <a:lnR cmpd="sng" algn="ctr" cap="flat" w="38100">
                      <a:solidFill>
                        <a:srgbClr val="F5BA53"/>
                      </a:solidFill>
                      <a:prstDash val="solid"/>
                      <a:round/>
                      <a:headEnd type="none" w="med" len="med"/>
                      <a:tailEnd type="none" w="med" len="med"/>
                    </a:lnR>
                    <a:lnT cmpd="sng" algn="ctr" cap="flat" w="38100">
                      <a:solidFill>
                        <a:srgbClr val="F5BA53"/>
                      </a:solidFill>
                      <a:prstDash val="solid"/>
                      <a:round/>
                      <a:headEnd type="none" w="med" len="med"/>
                      <a:tailEnd type="none" w="med" len="med"/>
                    </a:lnT>
                    <a:lnB cmpd="sng" algn="ctr" cap="flat" w="38100">
                      <a:solidFill>
                        <a:srgbClr val="F5BA53"/>
                      </a:solidFill>
                      <a:prstDash val="solid"/>
                      <a:round/>
                      <a:headEnd type="none" w="med" len="med"/>
                      <a:tailEnd type="none" w="med" len="med"/>
                    </a:lnB>
                    <a:solidFill>
                      <a:srgbClr val="393735"/>
                    </a:solidFill>
                  </a:tcPr>
                </a:tc>
                <a:tc>
                  <a:txBody>
                    <a:bodyPr anchor="t" rtlCol="false"/>
                    <a:lstStyle/>
                    <a:p>
                      <a:pPr algn="ctr">
                        <a:lnSpc>
                          <a:spcPts val="3079"/>
                        </a:lnSpc>
                        <a:defRPr/>
                      </a:pPr>
                      <a:r>
                        <a:rPr lang="en-US" sz="2199">
                          <a:solidFill>
                            <a:srgbClr val="FFFFFF"/>
                          </a:solidFill>
                          <a:latin typeface="Open Sans Light Bold"/>
                        </a:rPr>
                        <a:t>Extra charges on convenience</a:t>
                      </a:r>
                      <a:endParaRPr lang="en-US" sz="1100"/>
                    </a:p>
                  </a:txBody>
                  <a:tcPr marL="190500" marR="190500" marT="190500" marB="190500" anchor="ctr">
                    <a:lnL cmpd="sng" algn="ctr" cap="flat" w="38100">
                      <a:solidFill>
                        <a:srgbClr val="F5BA53"/>
                      </a:solidFill>
                      <a:prstDash val="solid"/>
                      <a:round/>
                      <a:headEnd type="none" w="med" len="med"/>
                      <a:tailEnd type="none" w="med" len="med"/>
                    </a:lnL>
                    <a:lnR cmpd="sng" algn="ctr" cap="flat" w="38100">
                      <a:solidFill>
                        <a:srgbClr val="F5BA53"/>
                      </a:solidFill>
                      <a:prstDash val="solid"/>
                      <a:round/>
                      <a:headEnd type="none" w="med" len="med"/>
                      <a:tailEnd type="none" w="med" len="med"/>
                    </a:lnR>
                    <a:lnT cmpd="sng" algn="ctr" cap="flat" w="38100">
                      <a:solidFill>
                        <a:srgbClr val="F5BA53"/>
                      </a:solidFill>
                      <a:prstDash val="solid"/>
                      <a:round/>
                      <a:headEnd type="none" w="med" len="med"/>
                      <a:tailEnd type="none" w="med" len="med"/>
                    </a:lnT>
                    <a:lnB cmpd="sng" algn="ctr" cap="flat" w="38100">
                      <a:solidFill>
                        <a:srgbClr val="F5BA53"/>
                      </a:solidFill>
                      <a:prstDash val="solid"/>
                      <a:round/>
                      <a:headEnd type="none" w="med" len="med"/>
                      <a:tailEnd type="none" w="med" len="med"/>
                    </a:lnB>
                    <a:solidFill>
                      <a:srgbClr val="393735"/>
                    </a:solidFill>
                  </a:tcPr>
                </a:tc>
              </a:tr>
              <a:tr h="1255512">
                <a:tc>
                  <a:txBody>
                    <a:bodyPr anchor="t" rtlCol="false"/>
                    <a:lstStyle/>
                    <a:p>
                      <a:pPr algn="ctr">
                        <a:lnSpc>
                          <a:spcPts val="3079"/>
                        </a:lnSpc>
                        <a:defRPr/>
                      </a:pPr>
                      <a:r>
                        <a:rPr lang="en-US" sz="2199">
                          <a:solidFill>
                            <a:srgbClr val="FFFFFF"/>
                          </a:solidFill>
                          <a:latin typeface="Open Sans Light Bold"/>
                        </a:rPr>
                        <a:t>Wider selection of prices as the stocks are from local farmers</a:t>
                      </a:r>
                      <a:endParaRPr lang="en-US" sz="1100"/>
                    </a:p>
                  </a:txBody>
                  <a:tcPr marL="190500" marR="190500" marT="190500" marB="190500" anchor="ctr">
                    <a:lnL cmpd="sng" algn="ctr" cap="flat" w="38100">
                      <a:solidFill>
                        <a:srgbClr val="F5BA53"/>
                      </a:solidFill>
                      <a:prstDash val="solid"/>
                      <a:round/>
                      <a:headEnd type="none" w="med" len="med"/>
                      <a:tailEnd type="none" w="med" len="med"/>
                    </a:lnL>
                    <a:lnR cmpd="sng" algn="ctr" cap="flat" w="38100">
                      <a:solidFill>
                        <a:srgbClr val="F5BA53"/>
                      </a:solidFill>
                      <a:prstDash val="solid"/>
                      <a:round/>
                      <a:headEnd type="none" w="med" len="med"/>
                      <a:tailEnd type="none" w="med" len="med"/>
                    </a:lnR>
                    <a:lnT cmpd="sng" algn="ctr" cap="flat" w="38100">
                      <a:solidFill>
                        <a:srgbClr val="F5BA53"/>
                      </a:solidFill>
                      <a:prstDash val="solid"/>
                      <a:round/>
                      <a:headEnd type="none" w="med" len="med"/>
                      <a:tailEnd type="none" w="med" len="med"/>
                    </a:lnT>
                    <a:lnB cmpd="sng" algn="ctr" cap="flat" w="38100">
                      <a:solidFill>
                        <a:srgbClr val="F5BA53"/>
                      </a:solidFill>
                      <a:prstDash val="solid"/>
                      <a:round/>
                      <a:headEnd type="none" w="med" len="med"/>
                      <a:tailEnd type="none" w="med" len="med"/>
                    </a:lnB>
                    <a:solidFill>
                      <a:srgbClr val="393735"/>
                    </a:solidFill>
                  </a:tcPr>
                </a:tc>
                <a:tc>
                  <a:txBody>
                    <a:bodyPr anchor="t" rtlCol="false"/>
                    <a:lstStyle/>
                    <a:p>
                      <a:pPr algn="ctr">
                        <a:lnSpc>
                          <a:spcPts val="3079"/>
                        </a:lnSpc>
                        <a:defRPr/>
                      </a:pPr>
                      <a:r>
                        <a:rPr lang="en-US" sz="2199">
                          <a:solidFill>
                            <a:srgbClr val="FFFFFF"/>
                          </a:solidFill>
                          <a:latin typeface="Open Sans Light Bold"/>
                        </a:rPr>
                        <a:t>Limited price selection because of small number of suppliers</a:t>
                      </a:r>
                      <a:endParaRPr lang="en-US" sz="1100"/>
                    </a:p>
                  </a:txBody>
                  <a:tcPr marL="190500" marR="190500" marT="190500" marB="190500" anchor="ctr">
                    <a:lnL cmpd="sng" algn="ctr" cap="flat" w="38100">
                      <a:solidFill>
                        <a:srgbClr val="F5BA53"/>
                      </a:solidFill>
                      <a:prstDash val="solid"/>
                      <a:round/>
                      <a:headEnd type="none" w="med" len="med"/>
                      <a:tailEnd type="none" w="med" len="med"/>
                    </a:lnL>
                    <a:lnR cmpd="sng" algn="ctr" cap="flat" w="38100">
                      <a:solidFill>
                        <a:srgbClr val="F5BA53"/>
                      </a:solidFill>
                      <a:prstDash val="solid"/>
                      <a:round/>
                      <a:headEnd type="none" w="med" len="med"/>
                      <a:tailEnd type="none" w="med" len="med"/>
                    </a:lnR>
                    <a:lnT cmpd="sng" algn="ctr" cap="flat" w="38100">
                      <a:solidFill>
                        <a:srgbClr val="F5BA53"/>
                      </a:solidFill>
                      <a:prstDash val="solid"/>
                      <a:round/>
                      <a:headEnd type="none" w="med" len="med"/>
                      <a:tailEnd type="none" w="med" len="med"/>
                    </a:lnT>
                    <a:lnB cmpd="sng" algn="ctr" cap="flat" w="38100">
                      <a:solidFill>
                        <a:srgbClr val="F5BA53"/>
                      </a:solidFill>
                      <a:prstDash val="solid"/>
                      <a:round/>
                      <a:headEnd type="none" w="med" len="med"/>
                      <a:tailEnd type="none" w="med" len="med"/>
                    </a:lnB>
                    <a:solidFill>
                      <a:srgbClr val="393735"/>
                    </a:solidFill>
                  </a:tcPr>
                </a:tc>
              </a:tr>
            </a:tbl>
          </a:graphicData>
        </a:graphic>
      </p:graphicFrame>
      <p:sp>
        <p:nvSpPr>
          <p:cNvPr name="TextBox 14" id="14"/>
          <p:cNvSpPr txBox="true"/>
          <p:nvPr/>
        </p:nvSpPr>
        <p:spPr>
          <a:xfrm rot="0">
            <a:off x="438125" y="801221"/>
            <a:ext cx="10238127" cy="697181"/>
          </a:xfrm>
          <a:prstGeom prst="rect">
            <a:avLst/>
          </a:prstGeom>
        </p:spPr>
        <p:txBody>
          <a:bodyPr anchor="t" rtlCol="false" tIns="0" lIns="0" bIns="0" rIns="0">
            <a:spAutoFit/>
          </a:bodyPr>
          <a:lstStyle/>
          <a:p>
            <a:pPr algn="ctr">
              <a:lnSpc>
                <a:spcPts val="5646"/>
              </a:lnSpc>
            </a:pPr>
            <a:r>
              <a:rPr lang="en-US" sz="4033">
                <a:solidFill>
                  <a:srgbClr val="000000"/>
                </a:solidFill>
                <a:latin typeface="Abril Fatface"/>
              </a:rPr>
              <a:t>LOCAL MARKET VS QUICK COMMERCE</a:t>
            </a:r>
          </a:p>
        </p:txBody>
      </p:sp>
      <p:sp>
        <p:nvSpPr>
          <p:cNvPr name="TextBox 15" id="15"/>
          <p:cNvSpPr txBox="true"/>
          <p:nvPr/>
        </p:nvSpPr>
        <p:spPr>
          <a:xfrm rot="0">
            <a:off x="850204" y="9134475"/>
            <a:ext cx="1567495" cy="1136972"/>
          </a:xfrm>
          <a:prstGeom prst="rect">
            <a:avLst/>
          </a:prstGeom>
        </p:spPr>
        <p:txBody>
          <a:bodyPr anchor="t" rtlCol="false" tIns="0" lIns="0" bIns="0" rIns="0">
            <a:spAutoFit/>
          </a:bodyPr>
          <a:lstStyle/>
          <a:p>
            <a:pPr algn="ctr">
              <a:lnSpc>
                <a:spcPts val="9331"/>
              </a:lnSpc>
            </a:pPr>
            <a:r>
              <a:rPr lang="en-US" sz="6665">
                <a:solidFill>
                  <a:srgbClr val="000000"/>
                </a:solidFill>
                <a:latin typeface="Open Sans Extra Bold"/>
              </a:rPr>
              <a:t>02</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47FB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137221"/>
            <a:ext cx="1700408" cy="1499451"/>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080385" y="-211474"/>
            <a:ext cx="1700408" cy="1499451"/>
          </a:xfrm>
          <a:prstGeom prst="rect">
            <a:avLst/>
          </a:prstGeom>
        </p:spPr>
      </p:pic>
      <p:grpSp>
        <p:nvGrpSpPr>
          <p:cNvPr name="Group 4" id="4"/>
          <p:cNvGrpSpPr/>
          <p:nvPr/>
        </p:nvGrpSpPr>
        <p:grpSpPr>
          <a:xfrm rot="0">
            <a:off x="-1635801" y="9258300"/>
            <a:ext cx="4972010" cy="2229172"/>
            <a:chOff x="0" y="0"/>
            <a:chExt cx="1309501" cy="587107"/>
          </a:xfrm>
        </p:grpSpPr>
        <p:sp>
          <p:nvSpPr>
            <p:cNvPr name="Freeform 5" id="5"/>
            <p:cNvSpPr/>
            <p:nvPr/>
          </p:nvSpPr>
          <p:spPr>
            <a:xfrm flipH="false" flipV="false">
              <a:off x="0" y="0"/>
              <a:ext cx="1309501" cy="587107"/>
            </a:xfrm>
            <a:custGeom>
              <a:avLst/>
              <a:gdLst/>
              <a:ahLst/>
              <a:cxnLst/>
              <a:rect r="r" b="b" t="t" l="l"/>
              <a:pathLst>
                <a:path h="587107" w="1309501">
                  <a:moveTo>
                    <a:pt x="1309501" y="0"/>
                  </a:moveTo>
                  <a:lnTo>
                    <a:pt x="0" y="0"/>
                  </a:lnTo>
                  <a:lnTo>
                    <a:pt x="101600" y="293553"/>
                  </a:lnTo>
                  <a:lnTo>
                    <a:pt x="0" y="587107"/>
                  </a:lnTo>
                  <a:lnTo>
                    <a:pt x="1309501" y="587107"/>
                  </a:lnTo>
                  <a:lnTo>
                    <a:pt x="1207901" y="293553"/>
                  </a:lnTo>
                  <a:lnTo>
                    <a:pt x="1309501" y="0"/>
                  </a:lnTo>
                  <a:close/>
                </a:path>
              </a:pathLst>
            </a:custGeom>
            <a:solidFill>
              <a:srgbClr val="FFFFFF"/>
            </a:solidFill>
          </p:spPr>
        </p:sp>
        <p:sp>
          <p:nvSpPr>
            <p:cNvPr name="TextBox 6" id="6"/>
            <p:cNvSpPr txBox="true"/>
            <p:nvPr/>
          </p:nvSpPr>
          <p:spPr>
            <a:xfrm>
              <a:off x="88900" y="-38100"/>
              <a:ext cx="635000"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9806343" y="9081954"/>
            <a:ext cx="9608351" cy="3311042"/>
            <a:chOff x="0" y="0"/>
            <a:chExt cx="12811135" cy="4414723"/>
          </a:xfrm>
        </p:grpSpPr>
        <p:grpSp>
          <p:nvGrpSpPr>
            <p:cNvPr name="Group 8" id="8"/>
            <p:cNvGrpSpPr/>
            <p:nvPr/>
          </p:nvGrpSpPr>
          <p:grpSpPr>
            <a:xfrm rot="0">
              <a:off x="375295" y="0"/>
              <a:ext cx="12435840" cy="4414723"/>
              <a:chOff x="0" y="0"/>
              <a:chExt cx="10160000" cy="3606800"/>
            </a:xfrm>
          </p:grpSpPr>
          <p:sp>
            <p:nvSpPr>
              <p:cNvPr name="Freeform 9" id="9"/>
              <p:cNvSpPr/>
              <p:nvPr/>
            </p:nvSpPr>
            <p:spPr>
              <a:xfrm flipH="false" flipV="false">
                <a:off x="0" y="0"/>
                <a:ext cx="10160000" cy="3606800"/>
              </a:xfrm>
              <a:custGeom>
                <a:avLst/>
                <a:gdLst/>
                <a:ahLst/>
                <a:cxnLst/>
                <a:rect r="r" b="b" t="t" l="l"/>
                <a:pathLst>
                  <a:path h="3606800" w="10160000">
                    <a:moveTo>
                      <a:pt x="10160000" y="0"/>
                    </a:moveTo>
                    <a:lnTo>
                      <a:pt x="1041400" y="0"/>
                    </a:lnTo>
                    <a:lnTo>
                      <a:pt x="0" y="1803400"/>
                    </a:lnTo>
                    <a:lnTo>
                      <a:pt x="1041400" y="3606800"/>
                    </a:lnTo>
                    <a:lnTo>
                      <a:pt x="10160000" y="3606800"/>
                    </a:lnTo>
                    <a:lnTo>
                      <a:pt x="9118600" y="1803400"/>
                    </a:lnTo>
                    <a:close/>
                  </a:path>
                </a:pathLst>
              </a:custGeom>
              <a:solidFill>
                <a:srgbClr val="FFFFFF"/>
              </a:solidFill>
            </p:spPr>
          </p:sp>
        </p:grpSp>
        <p:sp>
          <p:nvSpPr>
            <p:cNvPr name="TextBox 10" id="10"/>
            <p:cNvSpPr txBox="true"/>
            <p:nvPr/>
          </p:nvSpPr>
          <p:spPr>
            <a:xfrm rot="0">
              <a:off x="0" y="276390"/>
              <a:ext cx="9937276" cy="827918"/>
            </a:xfrm>
            <a:prstGeom prst="rect">
              <a:avLst/>
            </a:prstGeom>
          </p:spPr>
          <p:txBody>
            <a:bodyPr anchor="t" rtlCol="false" tIns="0" lIns="0" bIns="0" rIns="0">
              <a:spAutoFit/>
            </a:bodyPr>
            <a:lstStyle/>
            <a:p>
              <a:pPr algn="r">
                <a:lnSpc>
                  <a:spcPts val="5281"/>
                </a:lnSpc>
              </a:pPr>
              <a:r>
                <a:rPr lang="en-US" sz="3772">
                  <a:solidFill>
                    <a:srgbClr val="000000"/>
                  </a:solidFill>
                  <a:latin typeface="Open Sans"/>
                </a:rPr>
                <a:t>presentation by Group 6B</a:t>
              </a:r>
            </a:p>
          </p:txBody>
        </p:sp>
      </p:grpSp>
      <p:grpSp>
        <p:nvGrpSpPr>
          <p:cNvPr name="Group 11" id="11"/>
          <p:cNvGrpSpPr/>
          <p:nvPr/>
        </p:nvGrpSpPr>
        <p:grpSpPr>
          <a:xfrm rot="-10800000">
            <a:off x="-696524" y="361160"/>
            <a:ext cx="10934651" cy="1663029"/>
            <a:chOff x="0" y="0"/>
            <a:chExt cx="23715217" cy="3606800"/>
          </a:xfrm>
        </p:grpSpPr>
        <p:sp>
          <p:nvSpPr>
            <p:cNvPr name="Freeform 12" id="12"/>
            <p:cNvSpPr/>
            <p:nvPr/>
          </p:nvSpPr>
          <p:spPr>
            <a:xfrm flipH="false" flipV="false">
              <a:off x="0" y="0"/>
              <a:ext cx="23715218" cy="3606800"/>
            </a:xfrm>
            <a:custGeom>
              <a:avLst/>
              <a:gdLst/>
              <a:ahLst/>
              <a:cxnLst/>
              <a:rect r="r" b="b" t="t" l="l"/>
              <a:pathLst>
                <a:path h="3606800" w="23715218">
                  <a:moveTo>
                    <a:pt x="23715218" y="0"/>
                  </a:moveTo>
                  <a:lnTo>
                    <a:pt x="1041400" y="0"/>
                  </a:lnTo>
                  <a:lnTo>
                    <a:pt x="0" y="1803400"/>
                  </a:lnTo>
                  <a:lnTo>
                    <a:pt x="1041400" y="3606800"/>
                  </a:lnTo>
                  <a:lnTo>
                    <a:pt x="23715218" y="3606800"/>
                  </a:lnTo>
                  <a:lnTo>
                    <a:pt x="22673818" y="1803400"/>
                  </a:lnTo>
                  <a:close/>
                </a:path>
              </a:pathLst>
            </a:custGeom>
            <a:solidFill>
              <a:srgbClr val="FFFFFF"/>
            </a:solidFill>
          </p:spPr>
        </p:sp>
      </p:grpSp>
      <p:pic>
        <p:nvPicPr>
          <p:cNvPr name="Picture 13" id="1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503602" y="5143500"/>
            <a:ext cx="4275107" cy="4275107"/>
          </a:xfrm>
          <a:prstGeom prst="rect">
            <a:avLst/>
          </a:prstGeom>
        </p:spPr>
      </p:pic>
      <p:pic>
        <p:nvPicPr>
          <p:cNvPr name="Picture 14" id="1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true" flipV="false" rot="0">
            <a:off x="644364" y="3596105"/>
            <a:ext cx="2112087" cy="1869197"/>
          </a:xfrm>
          <a:prstGeom prst="rect">
            <a:avLst/>
          </a:prstGeom>
        </p:spPr>
      </p:pic>
      <p:pic>
        <p:nvPicPr>
          <p:cNvPr name="Picture 15" id="1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606417" y="6082975"/>
            <a:ext cx="2187982" cy="2628206"/>
          </a:xfrm>
          <a:prstGeom prst="rect">
            <a:avLst/>
          </a:prstGeom>
        </p:spPr>
      </p:pic>
      <p:pic>
        <p:nvPicPr>
          <p:cNvPr name="Picture 16" id="1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939844" y="5143500"/>
            <a:ext cx="4275107" cy="4275107"/>
          </a:xfrm>
          <a:prstGeom prst="rect">
            <a:avLst/>
          </a:prstGeom>
        </p:spPr>
      </p:pic>
      <p:pic>
        <p:nvPicPr>
          <p:cNvPr name="Picture 17" id="1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3778109" y="3532175"/>
            <a:ext cx="2184325" cy="1933127"/>
          </a:xfrm>
          <a:prstGeom prst="rect">
            <a:avLst/>
          </a:prstGeom>
        </p:spPr>
      </p:pic>
      <p:pic>
        <p:nvPicPr>
          <p:cNvPr name="Picture 18" id="18"/>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3984420" y="6019045"/>
            <a:ext cx="2624921" cy="2628206"/>
          </a:xfrm>
          <a:prstGeom prst="rect">
            <a:avLst/>
          </a:prstGeom>
        </p:spPr>
      </p:pic>
      <p:pic>
        <p:nvPicPr>
          <p:cNvPr name="Picture 19" id="19"/>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7360396" y="3342272"/>
            <a:ext cx="2576501" cy="2280203"/>
          </a:xfrm>
          <a:prstGeom prst="rect">
            <a:avLst/>
          </a:prstGeom>
        </p:spPr>
      </p:pic>
      <p:pic>
        <p:nvPicPr>
          <p:cNvPr name="Picture 20" id="20"/>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true" flipV="false" rot="0">
            <a:off x="11483287" y="3342272"/>
            <a:ext cx="2448530" cy="2166949"/>
          </a:xfrm>
          <a:prstGeom prst="rect">
            <a:avLst/>
          </a:prstGeom>
        </p:spPr>
      </p:pic>
      <p:pic>
        <p:nvPicPr>
          <p:cNvPr name="Picture 21" id="2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6818892" y="5038801"/>
            <a:ext cx="4275107" cy="4275107"/>
          </a:xfrm>
          <a:prstGeom prst="rect">
            <a:avLst/>
          </a:prstGeom>
        </p:spPr>
      </p:pic>
      <p:pic>
        <p:nvPicPr>
          <p:cNvPr name="Picture 22" id="22"/>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7360396" y="6019045"/>
            <a:ext cx="3219338" cy="2599616"/>
          </a:xfrm>
          <a:prstGeom prst="rect">
            <a:avLst/>
          </a:prstGeom>
        </p:spPr>
      </p:pic>
      <p:pic>
        <p:nvPicPr>
          <p:cNvPr name="Picture 23" id="2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4195545" y="4983193"/>
            <a:ext cx="4275107" cy="4275107"/>
          </a:xfrm>
          <a:prstGeom prst="rect">
            <a:avLst/>
          </a:prstGeom>
        </p:spPr>
      </p:pic>
      <p:pic>
        <p:nvPicPr>
          <p:cNvPr name="Picture 24" id="2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true" flipV="false" rot="0">
            <a:off x="15270671" y="3244979"/>
            <a:ext cx="2508840" cy="2220324"/>
          </a:xfrm>
          <a:prstGeom prst="rect">
            <a:avLst/>
          </a:prstGeom>
        </p:spPr>
      </p:pic>
      <p:pic>
        <p:nvPicPr>
          <p:cNvPr name="Picture 25" id="25"/>
          <p:cNvPicPr>
            <a:picLocks noChangeAspect="true"/>
          </p:cNvPicPr>
          <p:nvPr/>
        </p:nvPicPr>
        <p:blipFill>
          <a:blip r:embed="rId14"/>
          <a:srcRect l="8995" t="0" r="8995" b="0"/>
          <a:stretch>
            <a:fillRect/>
          </a:stretch>
        </p:blipFill>
        <p:spPr>
          <a:xfrm flipH="false" flipV="false" rot="0">
            <a:off x="14738470" y="5782172"/>
            <a:ext cx="2902550" cy="2788364"/>
          </a:xfrm>
          <a:prstGeom prst="rect">
            <a:avLst/>
          </a:prstGeom>
        </p:spPr>
      </p:pic>
      <p:pic>
        <p:nvPicPr>
          <p:cNvPr name="Picture 26" id="2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569998" y="4806847"/>
            <a:ext cx="4275107" cy="4275107"/>
          </a:xfrm>
          <a:prstGeom prst="rect">
            <a:avLst/>
          </a:prstGeom>
        </p:spPr>
      </p:pic>
      <p:pic>
        <p:nvPicPr>
          <p:cNvPr name="Picture 27" id="27"/>
          <p:cNvPicPr>
            <a:picLocks noChangeAspect="true"/>
          </p:cNvPicPr>
          <p:nvPr/>
        </p:nvPicPr>
        <p:blipFill>
          <a:blip r:embed="rId15"/>
          <a:srcRect l="0" t="0" r="0" b="0"/>
          <a:stretch>
            <a:fillRect/>
          </a:stretch>
        </p:blipFill>
        <p:spPr>
          <a:xfrm flipH="false" flipV="false" rot="0">
            <a:off x="11483287" y="5915144"/>
            <a:ext cx="2502708" cy="2655393"/>
          </a:xfrm>
          <a:prstGeom prst="rect">
            <a:avLst/>
          </a:prstGeom>
        </p:spPr>
      </p:pic>
      <p:sp>
        <p:nvSpPr>
          <p:cNvPr name="TextBox 28" id="28"/>
          <p:cNvSpPr txBox="true"/>
          <p:nvPr/>
        </p:nvSpPr>
        <p:spPr>
          <a:xfrm rot="0">
            <a:off x="920412" y="3929050"/>
            <a:ext cx="1559992" cy="786691"/>
          </a:xfrm>
          <a:prstGeom prst="rect">
            <a:avLst/>
          </a:prstGeom>
        </p:spPr>
        <p:txBody>
          <a:bodyPr anchor="t" rtlCol="false" tIns="0" lIns="0" bIns="0" rIns="0">
            <a:spAutoFit/>
          </a:bodyPr>
          <a:lstStyle/>
          <a:p>
            <a:pPr algn="ctr">
              <a:lnSpc>
                <a:spcPts val="3194"/>
              </a:lnSpc>
              <a:spcBef>
                <a:spcPct val="0"/>
              </a:spcBef>
            </a:pPr>
            <a:r>
              <a:rPr lang="en-US" sz="2281">
                <a:solidFill>
                  <a:srgbClr val="000000"/>
                </a:solidFill>
                <a:latin typeface="Open Sans Bold"/>
              </a:rPr>
              <a:t>Managing inventory</a:t>
            </a:r>
          </a:p>
        </p:txBody>
      </p:sp>
      <p:sp>
        <p:nvSpPr>
          <p:cNvPr name="TextBox 29" id="29"/>
          <p:cNvSpPr txBox="true"/>
          <p:nvPr/>
        </p:nvSpPr>
        <p:spPr>
          <a:xfrm rot="0">
            <a:off x="4063598" y="3868285"/>
            <a:ext cx="1613347" cy="821819"/>
          </a:xfrm>
          <a:prstGeom prst="rect">
            <a:avLst/>
          </a:prstGeom>
        </p:spPr>
        <p:txBody>
          <a:bodyPr anchor="t" rtlCol="false" tIns="0" lIns="0" bIns="0" rIns="0">
            <a:spAutoFit/>
          </a:bodyPr>
          <a:lstStyle/>
          <a:p>
            <a:pPr algn="ctr">
              <a:lnSpc>
                <a:spcPts val="3303"/>
              </a:lnSpc>
              <a:spcBef>
                <a:spcPct val="0"/>
              </a:spcBef>
            </a:pPr>
            <a:r>
              <a:rPr lang="en-US" sz="2359">
                <a:solidFill>
                  <a:srgbClr val="000000"/>
                </a:solidFill>
                <a:latin typeface="Open Sans Bold"/>
              </a:rPr>
              <a:t>Quality control</a:t>
            </a:r>
          </a:p>
        </p:txBody>
      </p:sp>
      <p:sp>
        <p:nvSpPr>
          <p:cNvPr name="TextBox 30" id="30"/>
          <p:cNvSpPr txBox="true"/>
          <p:nvPr/>
        </p:nvSpPr>
        <p:spPr>
          <a:xfrm rot="0">
            <a:off x="7582084" y="3674343"/>
            <a:ext cx="2133127" cy="838136"/>
          </a:xfrm>
          <a:prstGeom prst="rect">
            <a:avLst/>
          </a:prstGeom>
        </p:spPr>
        <p:txBody>
          <a:bodyPr anchor="t" rtlCol="false" tIns="0" lIns="0" bIns="0" rIns="0">
            <a:spAutoFit/>
          </a:bodyPr>
          <a:lstStyle/>
          <a:p>
            <a:pPr algn="ctr">
              <a:lnSpc>
                <a:spcPts val="3413"/>
              </a:lnSpc>
              <a:spcBef>
                <a:spcPct val="0"/>
              </a:spcBef>
            </a:pPr>
            <a:r>
              <a:rPr lang="en-US" sz="2438">
                <a:solidFill>
                  <a:srgbClr val="000000"/>
                </a:solidFill>
                <a:latin typeface="Open Sans Bold"/>
              </a:rPr>
              <a:t>Price Competition</a:t>
            </a:r>
          </a:p>
        </p:txBody>
      </p:sp>
      <p:sp>
        <p:nvSpPr>
          <p:cNvPr name="TextBox 31" id="31"/>
          <p:cNvSpPr txBox="true"/>
          <p:nvPr/>
        </p:nvSpPr>
        <p:spPr>
          <a:xfrm rot="0">
            <a:off x="11740464" y="3701347"/>
            <a:ext cx="2027177" cy="807924"/>
          </a:xfrm>
          <a:prstGeom prst="rect">
            <a:avLst/>
          </a:prstGeom>
        </p:spPr>
        <p:txBody>
          <a:bodyPr anchor="t" rtlCol="false" tIns="0" lIns="0" bIns="0" rIns="0">
            <a:spAutoFit/>
          </a:bodyPr>
          <a:lstStyle/>
          <a:p>
            <a:pPr algn="ctr">
              <a:lnSpc>
                <a:spcPts val="3244"/>
              </a:lnSpc>
            </a:pPr>
            <a:r>
              <a:rPr lang="en-US" sz="2317">
                <a:solidFill>
                  <a:srgbClr val="000000"/>
                </a:solidFill>
                <a:latin typeface="Open Sans Bold"/>
              </a:rPr>
              <a:t>Delivery</a:t>
            </a:r>
          </a:p>
          <a:p>
            <a:pPr algn="ctr">
              <a:lnSpc>
                <a:spcPts val="3244"/>
              </a:lnSpc>
              <a:spcBef>
                <a:spcPct val="0"/>
              </a:spcBef>
            </a:pPr>
            <a:r>
              <a:rPr lang="en-US" sz="2317">
                <a:solidFill>
                  <a:srgbClr val="000000"/>
                </a:solidFill>
                <a:latin typeface="Open Sans Bold"/>
              </a:rPr>
              <a:t>Logistics</a:t>
            </a:r>
          </a:p>
        </p:txBody>
      </p:sp>
      <p:sp>
        <p:nvSpPr>
          <p:cNvPr name="TextBox 32" id="32"/>
          <p:cNvSpPr txBox="true"/>
          <p:nvPr/>
        </p:nvSpPr>
        <p:spPr>
          <a:xfrm rot="0">
            <a:off x="15563911" y="3644653"/>
            <a:ext cx="2077109" cy="826651"/>
          </a:xfrm>
          <a:prstGeom prst="rect">
            <a:avLst/>
          </a:prstGeom>
        </p:spPr>
        <p:txBody>
          <a:bodyPr anchor="t" rtlCol="false" tIns="0" lIns="0" bIns="0" rIns="0">
            <a:spAutoFit/>
          </a:bodyPr>
          <a:lstStyle/>
          <a:p>
            <a:pPr algn="ctr">
              <a:lnSpc>
                <a:spcPts val="3324"/>
              </a:lnSpc>
            </a:pPr>
            <a:r>
              <a:rPr lang="en-US" sz="2374">
                <a:solidFill>
                  <a:srgbClr val="000000"/>
                </a:solidFill>
                <a:latin typeface="Open Sans Bold"/>
              </a:rPr>
              <a:t>Customer</a:t>
            </a:r>
          </a:p>
          <a:p>
            <a:pPr algn="ctr">
              <a:lnSpc>
                <a:spcPts val="3324"/>
              </a:lnSpc>
              <a:spcBef>
                <a:spcPct val="0"/>
              </a:spcBef>
            </a:pPr>
            <a:r>
              <a:rPr lang="en-US" sz="2374">
                <a:solidFill>
                  <a:srgbClr val="000000"/>
                </a:solidFill>
                <a:latin typeface="Open Sans Bold"/>
              </a:rPr>
              <a:t>Retention</a:t>
            </a:r>
          </a:p>
        </p:txBody>
      </p:sp>
      <p:sp>
        <p:nvSpPr>
          <p:cNvPr name="TextBox 33" id="33"/>
          <p:cNvSpPr txBox="true"/>
          <p:nvPr/>
        </p:nvSpPr>
        <p:spPr>
          <a:xfrm rot="0">
            <a:off x="0" y="801221"/>
            <a:ext cx="10238127" cy="697181"/>
          </a:xfrm>
          <a:prstGeom prst="rect">
            <a:avLst/>
          </a:prstGeom>
        </p:spPr>
        <p:txBody>
          <a:bodyPr anchor="t" rtlCol="false" tIns="0" lIns="0" bIns="0" rIns="0">
            <a:spAutoFit/>
          </a:bodyPr>
          <a:lstStyle/>
          <a:p>
            <a:pPr algn="ctr">
              <a:lnSpc>
                <a:spcPts val="5646"/>
              </a:lnSpc>
            </a:pPr>
            <a:r>
              <a:rPr lang="en-US" sz="4033">
                <a:solidFill>
                  <a:srgbClr val="000000"/>
                </a:solidFill>
                <a:latin typeface="Abril Fatface"/>
              </a:rPr>
              <a:t>CHALLENGES FOR QUICK COMMERCE</a:t>
            </a:r>
          </a:p>
        </p:txBody>
      </p:sp>
      <p:sp>
        <p:nvSpPr>
          <p:cNvPr name="TextBox 34" id="34"/>
          <p:cNvSpPr txBox="true"/>
          <p:nvPr/>
        </p:nvSpPr>
        <p:spPr>
          <a:xfrm rot="0">
            <a:off x="850204" y="9134475"/>
            <a:ext cx="1567495" cy="1136972"/>
          </a:xfrm>
          <a:prstGeom prst="rect">
            <a:avLst/>
          </a:prstGeom>
        </p:spPr>
        <p:txBody>
          <a:bodyPr anchor="t" rtlCol="false" tIns="0" lIns="0" bIns="0" rIns="0">
            <a:spAutoFit/>
          </a:bodyPr>
          <a:lstStyle/>
          <a:p>
            <a:pPr algn="ctr">
              <a:lnSpc>
                <a:spcPts val="9331"/>
              </a:lnSpc>
            </a:pPr>
            <a:r>
              <a:rPr lang="en-US" sz="6665">
                <a:solidFill>
                  <a:srgbClr val="000000"/>
                </a:solidFill>
                <a:latin typeface="Open Sans Extra Bold"/>
              </a:rPr>
              <a:t>02</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47FB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306847" y="2576167"/>
            <a:ext cx="3648934" cy="802766"/>
          </a:xfrm>
          <a:prstGeom prst="rect">
            <a:avLst/>
          </a:prstGeom>
        </p:spPr>
      </p:pic>
      <p:sp>
        <p:nvSpPr>
          <p:cNvPr name="TextBox 3" id="3"/>
          <p:cNvSpPr txBox="true"/>
          <p:nvPr/>
        </p:nvSpPr>
        <p:spPr>
          <a:xfrm rot="0">
            <a:off x="6879919" y="2490442"/>
            <a:ext cx="2639070" cy="758947"/>
          </a:xfrm>
          <a:prstGeom prst="rect">
            <a:avLst/>
          </a:prstGeom>
        </p:spPr>
        <p:txBody>
          <a:bodyPr anchor="t" rtlCol="false" tIns="0" lIns="0" bIns="0" rIns="0">
            <a:spAutoFit/>
          </a:bodyPr>
          <a:lstStyle/>
          <a:p>
            <a:pPr algn="ctr">
              <a:lnSpc>
                <a:spcPts val="6305"/>
              </a:lnSpc>
              <a:spcBef>
                <a:spcPct val="0"/>
              </a:spcBef>
            </a:pPr>
            <a:r>
              <a:rPr lang="en-US" sz="4503">
                <a:solidFill>
                  <a:srgbClr val="000000"/>
                </a:solidFill>
                <a:latin typeface="Open Sans Light Bold"/>
              </a:rPr>
              <a:t>Presence</a:t>
            </a: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118781" y="2541920"/>
            <a:ext cx="3648934" cy="802766"/>
          </a:xfrm>
          <a:prstGeom prst="rect">
            <a:avLst/>
          </a:prstGeom>
        </p:spPr>
      </p:pic>
      <p:sp>
        <p:nvSpPr>
          <p:cNvPr name="TextBox 5" id="5"/>
          <p:cNvSpPr txBox="true"/>
          <p:nvPr/>
        </p:nvSpPr>
        <p:spPr>
          <a:xfrm rot="0">
            <a:off x="10632621" y="2456195"/>
            <a:ext cx="2621254" cy="758947"/>
          </a:xfrm>
          <a:prstGeom prst="rect">
            <a:avLst/>
          </a:prstGeom>
        </p:spPr>
        <p:txBody>
          <a:bodyPr anchor="t" rtlCol="false" tIns="0" lIns="0" bIns="0" rIns="0">
            <a:spAutoFit/>
          </a:bodyPr>
          <a:lstStyle/>
          <a:p>
            <a:pPr algn="ctr">
              <a:lnSpc>
                <a:spcPts val="6305"/>
              </a:lnSpc>
              <a:spcBef>
                <a:spcPct val="0"/>
              </a:spcBef>
            </a:pPr>
            <a:r>
              <a:rPr lang="en-US" sz="4503">
                <a:solidFill>
                  <a:srgbClr val="000000"/>
                </a:solidFill>
                <a:latin typeface="Open Sans Light Bold"/>
              </a:rPr>
              <a:t>Delivery</a:t>
            </a:r>
          </a:p>
        </p:txBody>
      </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930715" y="2576167"/>
            <a:ext cx="3648934" cy="802766"/>
          </a:xfrm>
          <a:prstGeom prst="rect">
            <a:avLst/>
          </a:prstGeom>
        </p:spPr>
      </p:pic>
      <p:sp>
        <p:nvSpPr>
          <p:cNvPr name="TextBox 7" id="7"/>
          <p:cNvSpPr txBox="true"/>
          <p:nvPr/>
        </p:nvSpPr>
        <p:spPr>
          <a:xfrm rot="0">
            <a:off x="14528713" y="2490442"/>
            <a:ext cx="2730587" cy="758947"/>
          </a:xfrm>
          <a:prstGeom prst="rect">
            <a:avLst/>
          </a:prstGeom>
        </p:spPr>
        <p:txBody>
          <a:bodyPr anchor="t" rtlCol="false" tIns="0" lIns="0" bIns="0" rIns="0">
            <a:spAutoFit/>
          </a:bodyPr>
          <a:lstStyle/>
          <a:p>
            <a:pPr algn="ctr">
              <a:lnSpc>
                <a:spcPts val="6305"/>
              </a:lnSpc>
              <a:spcBef>
                <a:spcPct val="0"/>
              </a:spcBef>
            </a:pPr>
            <a:r>
              <a:rPr lang="en-US" sz="4503">
                <a:solidFill>
                  <a:srgbClr val="000000"/>
                </a:solidFill>
                <a:latin typeface="Open Sans Light Bold"/>
              </a:rPr>
              <a:t>Product</a:t>
            </a:r>
          </a:p>
        </p:txBody>
      </p:sp>
      <p:graphicFrame>
        <p:nvGraphicFramePr>
          <p:cNvPr name="Table 8" id="8"/>
          <p:cNvGraphicFramePr>
            <a:graphicFrameLocks noGrp="true"/>
          </p:cNvGraphicFramePr>
          <p:nvPr/>
        </p:nvGraphicFramePr>
        <p:xfrm>
          <a:off x="6306847" y="3378932"/>
          <a:ext cx="11272803" cy="5857203"/>
        </p:xfrm>
        <a:graphic>
          <a:graphicData uri="http://schemas.openxmlformats.org/drawingml/2006/table">
            <a:tbl>
              <a:tblPr/>
              <a:tblGrid>
                <a:gridCol w="3640864"/>
                <a:gridCol w="3991075"/>
                <a:gridCol w="3640864"/>
              </a:tblGrid>
              <a:tr h="992586">
                <a:tc>
                  <a:txBody>
                    <a:bodyPr anchor="t" rtlCol="false"/>
                    <a:lstStyle/>
                    <a:p>
                      <a:pPr algn="ctr">
                        <a:lnSpc>
                          <a:spcPts val="3423"/>
                        </a:lnSpc>
                        <a:defRPr/>
                      </a:pPr>
                      <a:r>
                        <a:rPr lang="en-US" sz="2445">
                          <a:solidFill>
                            <a:srgbClr val="000000"/>
                          </a:solidFill>
                          <a:latin typeface="Open Sans Light Bold"/>
                        </a:rPr>
                        <a:t>Pan India</a:t>
                      </a:r>
                      <a:endParaRPr lang="en-US" sz="1100"/>
                    </a:p>
                  </a:txBody>
                  <a:tcPr marL="227954" marR="227954" marT="227954" marB="227954" anchor="ctr">
                    <a:lnL cmpd="sng" algn="ctr" cap="flat" w="45591">
                      <a:solidFill>
                        <a:srgbClr val="F5BA53"/>
                      </a:solidFill>
                      <a:prstDash val="solid"/>
                      <a:round/>
                      <a:headEnd type="none" w="med" len="med"/>
                      <a:tailEnd type="none" w="med" len="med"/>
                    </a:lnL>
                    <a:lnR cmpd="sng" algn="ctr" cap="flat" w="45591">
                      <a:solidFill>
                        <a:srgbClr val="F5BA53"/>
                      </a:solidFill>
                      <a:prstDash val="solid"/>
                      <a:round/>
                      <a:headEnd type="none" w="med" len="med"/>
                      <a:tailEnd type="none" w="med" len="med"/>
                    </a:lnR>
                    <a:lnT cmpd="sng" algn="ctr" cap="flat" w="45591">
                      <a:solidFill>
                        <a:srgbClr val="F5BA53"/>
                      </a:solidFill>
                      <a:prstDash val="solid"/>
                      <a:round/>
                      <a:headEnd type="none" w="med" len="med"/>
                      <a:tailEnd type="none" w="med" len="med"/>
                    </a:lnT>
                    <a:lnB cmpd="sng" algn="ctr" cap="flat" w="45591">
                      <a:solidFill>
                        <a:srgbClr val="F5BA53"/>
                      </a:solidFill>
                      <a:prstDash val="solid"/>
                      <a:round/>
                      <a:headEnd type="none" w="med" len="med"/>
                      <a:tailEnd type="none" w="med" len="med"/>
                    </a:lnB>
                    <a:solidFill>
                      <a:srgbClr val="FFFFFF"/>
                    </a:solidFill>
                  </a:tcPr>
                </a:tc>
                <a:tc>
                  <a:txBody>
                    <a:bodyPr anchor="t" rtlCol="false"/>
                    <a:lstStyle/>
                    <a:p>
                      <a:pPr algn="ctr">
                        <a:lnSpc>
                          <a:spcPts val="3423"/>
                        </a:lnSpc>
                        <a:defRPr/>
                      </a:pPr>
                      <a:r>
                        <a:rPr lang="en-US" sz="2445">
                          <a:solidFill>
                            <a:srgbClr val="000000"/>
                          </a:solidFill>
                          <a:latin typeface="Open Sans Light Bold"/>
                        </a:rPr>
                        <a:t>Self Service</a:t>
                      </a:r>
                      <a:endParaRPr lang="en-US" sz="1100"/>
                    </a:p>
                  </a:txBody>
                  <a:tcPr marL="227954" marR="227954" marT="227954" marB="227954" anchor="ctr">
                    <a:lnL cmpd="sng" algn="ctr" cap="flat" w="45591">
                      <a:solidFill>
                        <a:srgbClr val="F5BA53"/>
                      </a:solidFill>
                      <a:prstDash val="solid"/>
                      <a:round/>
                      <a:headEnd type="none" w="med" len="med"/>
                      <a:tailEnd type="none" w="med" len="med"/>
                    </a:lnL>
                    <a:lnR cmpd="sng" algn="ctr" cap="flat" w="45591">
                      <a:solidFill>
                        <a:srgbClr val="F5BA53"/>
                      </a:solidFill>
                      <a:prstDash val="solid"/>
                      <a:round/>
                      <a:headEnd type="none" w="med" len="med"/>
                      <a:tailEnd type="none" w="med" len="med"/>
                    </a:lnR>
                    <a:lnT cmpd="sng" algn="ctr" cap="flat" w="45591">
                      <a:solidFill>
                        <a:srgbClr val="F5BA53"/>
                      </a:solidFill>
                      <a:prstDash val="solid"/>
                      <a:round/>
                      <a:headEnd type="none" w="med" len="med"/>
                      <a:tailEnd type="none" w="med" len="med"/>
                    </a:lnT>
                    <a:lnB cmpd="sng" algn="ctr" cap="flat" w="45591">
                      <a:solidFill>
                        <a:srgbClr val="F5BA53"/>
                      </a:solidFill>
                      <a:prstDash val="solid"/>
                      <a:round/>
                      <a:headEnd type="none" w="med" len="med"/>
                      <a:tailEnd type="none" w="med" len="med"/>
                    </a:lnB>
                    <a:solidFill>
                      <a:srgbClr val="FFFFFF"/>
                    </a:solidFill>
                  </a:tcPr>
                </a:tc>
                <a:tc>
                  <a:txBody>
                    <a:bodyPr anchor="t" rtlCol="false"/>
                    <a:lstStyle/>
                    <a:p>
                      <a:pPr algn="ctr">
                        <a:lnSpc>
                          <a:spcPts val="3423"/>
                        </a:lnSpc>
                        <a:defRPr/>
                      </a:pPr>
                      <a:r>
                        <a:rPr lang="en-US" sz="2445">
                          <a:solidFill>
                            <a:srgbClr val="000000"/>
                          </a:solidFill>
                          <a:latin typeface="Open Sans Light Bold"/>
                        </a:rPr>
                        <a:t>Vast Range</a:t>
                      </a:r>
                      <a:endParaRPr lang="en-US" sz="1100"/>
                    </a:p>
                  </a:txBody>
                  <a:tcPr marL="227954" marR="227954" marT="227954" marB="227954" anchor="ctr">
                    <a:lnL cmpd="sng" algn="ctr" cap="flat" w="45591">
                      <a:solidFill>
                        <a:srgbClr val="F5BA53"/>
                      </a:solidFill>
                      <a:prstDash val="solid"/>
                      <a:round/>
                      <a:headEnd type="none" w="med" len="med"/>
                      <a:tailEnd type="none" w="med" len="med"/>
                    </a:lnL>
                    <a:lnR cmpd="sng" algn="ctr" cap="flat" w="45591">
                      <a:solidFill>
                        <a:srgbClr val="F5BA53"/>
                      </a:solidFill>
                      <a:prstDash val="solid"/>
                      <a:round/>
                      <a:headEnd type="none" w="med" len="med"/>
                      <a:tailEnd type="none" w="med" len="med"/>
                    </a:lnR>
                    <a:lnT cmpd="sng" algn="ctr" cap="flat" w="45591">
                      <a:solidFill>
                        <a:srgbClr val="F5BA53"/>
                      </a:solidFill>
                      <a:prstDash val="solid"/>
                      <a:round/>
                      <a:headEnd type="none" w="med" len="med"/>
                      <a:tailEnd type="none" w="med" len="med"/>
                    </a:lnT>
                    <a:lnB cmpd="sng" algn="ctr" cap="flat" w="45591">
                      <a:solidFill>
                        <a:srgbClr val="F5BA53"/>
                      </a:solidFill>
                      <a:prstDash val="solid"/>
                      <a:round/>
                      <a:headEnd type="none" w="med" len="med"/>
                      <a:tailEnd type="none" w="med" len="med"/>
                    </a:lnB>
                    <a:solidFill>
                      <a:srgbClr val="FFFFFF"/>
                    </a:solidFill>
                  </a:tcPr>
                </a:tc>
              </a:tr>
              <a:tr h="1291948">
                <a:tc>
                  <a:txBody>
                    <a:bodyPr anchor="t" rtlCol="false"/>
                    <a:lstStyle/>
                    <a:p>
                      <a:pPr algn="ctr">
                        <a:lnSpc>
                          <a:spcPts val="3423"/>
                        </a:lnSpc>
                        <a:defRPr/>
                      </a:pPr>
                      <a:r>
                        <a:rPr lang="en-US" sz="2445">
                          <a:solidFill>
                            <a:srgbClr val="000000"/>
                          </a:solidFill>
                          <a:latin typeface="Open Sans Light Bold"/>
                        </a:rPr>
                        <a:t>Selected </a:t>
                      </a:r>
                      <a:endParaRPr lang="en-US" sz="1100"/>
                    </a:p>
                  </a:txBody>
                  <a:tcPr marL="227954" marR="227954" marT="227954" marB="227954" anchor="ctr">
                    <a:lnL cmpd="sng" algn="ctr" cap="flat" w="45591">
                      <a:solidFill>
                        <a:srgbClr val="F5BA53"/>
                      </a:solidFill>
                      <a:prstDash val="solid"/>
                      <a:round/>
                      <a:headEnd type="none" w="med" len="med"/>
                      <a:tailEnd type="none" w="med" len="med"/>
                    </a:lnL>
                    <a:lnR cmpd="sng" algn="ctr" cap="flat" w="45591">
                      <a:solidFill>
                        <a:srgbClr val="F5BA53"/>
                      </a:solidFill>
                      <a:prstDash val="solid"/>
                      <a:round/>
                      <a:headEnd type="none" w="med" len="med"/>
                      <a:tailEnd type="none" w="med" len="med"/>
                    </a:lnR>
                    <a:lnT cmpd="sng" algn="ctr" cap="flat" w="45591">
                      <a:solidFill>
                        <a:srgbClr val="F5BA53"/>
                      </a:solidFill>
                      <a:prstDash val="solid"/>
                      <a:round/>
                      <a:headEnd type="none" w="med" len="med"/>
                      <a:tailEnd type="none" w="med" len="med"/>
                    </a:lnT>
                    <a:lnB cmpd="sng" algn="ctr" cap="flat" w="45591">
                      <a:solidFill>
                        <a:srgbClr val="F5BA53"/>
                      </a:solidFill>
                      <a:prstDash val="solid"/>
                      <a:round/>
                      <a:headEnd type="none" w="med" len="med"/>
                      <a:tailEnd type="none" w="med" len="med"/>
                    </a:lnB>
                    <a:solidFill>
                      <a:srgbClr val="FFFFFF"/>
                    </a:solidFill>
                  </a:tcPr>
                </a:tc>
                <a:tc>
                  <a:txBody>
                    <a:bodyPr anchor="t" rtlCol="false"/>
                    <a:lstStyle/>
                    <a:p>
                      <a:pPr algn="ctr">
                        <a:lnSpc>
                          <a:spcPts val="3423"/>
                        </a:lnSpc>
                        <a:defRPr/>
                      </a:pPr>
                      <a:r>
                        <a:rPr lang="en-US" sz="2445">
                          <a:solidFill>
                            <a:srgbClr val="000000"/>
                          </a:solidFill>
                          <a:latin typeface="Open Sans Light Bold"/>
                        </a:rPr>
                        <a:t>Crowd Sourced</a:t>
                      </a:r>
                      <a:endParaRPr lang="en-US" sz="1100"/>
                    </a:p>
                  </a:txBody>
                  <a:tcPr marL="227954" marR="227954" marT="227954" marB="227954" anchor="ctr">
                    <a:lnL cmpd="sng" algn="ctr" cap="flat" w="45591">
                      <a:solidFill>
                        <a:srgbClr val="F5BA53"/>
                      </a:solidFill>
                      <a:prstDash val="solid"/>
                      <a:round/>
                      <a:headEnd type="none" w="med" len="med"/>
                      <a:tailEnd type="none" w="med" len="med"/>
                    </a:lnL>
                    <a:lnR cmpd="sng" algn="ctr" cap="flat" w="45591">
                      <a:solidFill>
                        <a:srgbClr val="F5BA53"/>
                      </a:solidFill>
                      <a:prstDash val="solid"/>
                      <a:round/>
                      <a:headEnd type="none" w="med" len="med"/>
                      <a:tailEnd type="none" w="med" len="med"/>
                    </a:lnR>
                    <a:lnT cmpd="sng" algn="ctr" cap="flat" w="45591">
                      <a:solidFill>
                        <a:srgbClr val="F5BA53"/>
                      </a:solidFill>
                      <a:prstDash val="solid"/>
                      <a:round/>
                      <a:headEnd type="none" w="med" len="med"/>
                      <a:tailEnd type="none" w="med" len="med"/>
                    </a:lnT>
                    <a:lnB cmpd="sng" algn="ctr" cap="flat" w="45591">
                      <a:solidFill>
                        <a:srgbClr val="F5BA53"/>
                      </a:solidFill>
                      <a:prstDash val="solid"/>
                      <a:round/>
                      <a:headEnd type="none" w="med" len="med"/>
                      <a:tailEnd type="none" w="med" len="med"/>
                    </a:lnB>
                    <a:solidFill>
                      <a:srgbClr val="FFFFFF"/>
                    </a:solidFill>
                  </a:tcPr>
                </a:tc>
                <a:tc>
                  <a:txBody>
                    <a:bodyPr anchor="t" rtlCol="false"/>
                    <a:lstStyle/>
                    <a:p>
                      <a:pPr algn="ctr">
                        <a:lnSpc>
                          <a:spcPts val="3423"/>
                        </a:lnSpc>
                        <a:defRPr/>
                      </a:pPr>
                      <a:r>
                        <a:rPr lang="en-US" sz="2445">
                          <a:solidFill>
                            <a:srgbClr val="000000"/>
                          </a:solidFill>
                          <a:latin typeface="Open Sans Light Bold"/>
                        </a:rPr>
                        <a:t>Food and beverage</a:t>
                      </a:r>
                      <a:endParaRPr lang="en-US" sz="1100"/>
                    </a:p>
                  </a:txBody>
                  <a:tcPr marL="227954" marR="227954" marT="227954" marB="227954" anchor="ctr">
                    <a:lnL cmpd="sng" algn="ctr" cap="flat" w="45591">
                      <a:solidFill>
                        <a:srgbClr val="F5BA53"/>
                      </a:solidFill>
                      <a:prstDash val="solid"/>
                      <a:round/>
                      <a:headEnd type="none" w="med" len="med"/>
                      <a:tailEnd type="none" w="med" len="med"/>
                    </a:lnL>
                    <a:lnR cmpd="sng" algn="ctr" cap="flat" w="45591">
                      <a:solidFill>
                        <a:srgbClr val="F5BA53"/>
                      </a:solidFill>
                      <a:prstDash val="solid"/>
                      <a:round/>
                      <a:headEnd type="none" w="med" len="med"/>
                      <a:tailEnd type="none" w="med" len="med"/>
                    </a:lnR>
                    <a:lnT cmpd="sng" algn="ctr" cap="flat" w="45591">
                      <a:solidFill>
                        <a:srgbClr val="F5BA53"/>
                      </a:solidFill>
                      <a:prstDash val="solid"/>
                      <a:round/>
                      <a:headEnd type="none" w="med" len="med"/>
                      <a:tailEnd type="none" w="med" len="med"/>
                    </a:lnT>
                    <a:lnB cmpd="sng" algn="ctr" cap="flat" w="45591">
                      <a:solidFill>
                        <a:srgbClr val="F5BA53"/>
                      </a:solidFill>
                      <a:prstDash val="solid"/>
                      <a:round/>
                      <a:headEnd type="none" w="med" len="med"/>
                      <a:tailEnd type="none" w="med" len="med"/>
                    </a:lnB>
                    <a:solidFill>
                      <a:srgbClr val="FFFFFF"/>
                    </a:solidFill>
                  </a:tcPr>
                </a:tc>
              </a:tr>
              <a:tr h="988771">
                <a:tc>
                  <a:txBody>
                    <a:bodyPr anchor="t" rtlCol="false"/>
                    <a:lstStyle/>
                    <a:p>
                      <a:pPr algn="ctr">
                        <a:lnSpc>
                          <a:spcPts val="3423"/>
                        </a:lnSpc>
                        <a:defRPr/>
                      </a:pPr>
                      <a:r>
                        <a:rPr lang="en-US" sz="2445">
                          <a:solidFill>
                            <a:srgbClr val="000000"/>
                          </a:solidFill>
                          <a:latin typeface="Open Sans Light Bold"/>
                        </a:rPr>
                        <a:t>Selected</a:t>
                      </a:r>
                      <a:endParaRPr lang="en-US" sz="1100"/>
                    </a:p>
                  </a:txBody>
                  <a:tcPr marL="227954" marR="227954" marT="227954" marB="227954" anchor="ctr">
                    <a:lnL cmpd="sng" algn="ctr" cap="flat" w="45591">
                      <a:solidFill>
                        <a:srgbClr val="F5BA53"/>
                      </a:solidFill>
                      <a:prstDash val="solid"/>
                      <a:round/>
                      <a:headEnd type="none" w="med" len="med"/>
                      <a:tailEnd type="none" w="med" len="med"/>
                    </a:lnL>
                    <a:lnR cmpd="sng" algn="ctr" cap="flat" w="45591">
                      <a:solidFill>
                        <a:srgbClr val="F5BA53"/>
                      </a:solidFill>
                      <a:prstDash val="solid"/>
                      <a:round/>
                      <a:headEnd type="none" w="med" len="med"/>
                      <a:tailEnd type="none" w="med" len="med"/>
                    </a:lnR>
                    <a:lnT cmpd="sng" algn="ctr" cap="flat" w="45591">
                      <a:solidFill>
                        <a:srgbClr val="F5BA53"/>
                      </a:solidFill>
                      <a:prstDash val="solid"/>
                      <a:round/>
                      <a:headEnd type="none" w="med" len="med"/>
                      <a:tailEnd type="none" w="med" len="med"/>
                    </a:lnT>
                    <a:lnB cmpd="sng" algn="ctr" cap="flat" w="45591">
                      <a:solidFill>
                        <a:srgbClr val="F5BA53"/>
                      </a:solidFill>
                      <a:prstDash val="solid"/>
                      <a:round/>
                      <a:headEnd type="none" w="med" len="med"/>
                      <a:tailEnd type="none" w="med" len="med"/>
                    </a:lnB>
                    <a:solidFill>
                      <a:srgbClr val="FFFFFF"/>
                    </a:solidFill>
                  </a:tcPr>
                </a:tc>
                <a:tc>
                  <a:txBody>
                    <a:bodyPr anchor="t" rtlCol="false"/>
                    <a:lstStyle/>
                    <a:p>
                      <a:pPr algn="ctr">
                        <a:lnSpc>
                          <a:spcPts val="3423"/>
                        </a:lnSpc>
                        <a:defRPr/>
                      </a:pPr>
                      <a:r>
                        <a:rPr lang="en-US" sz="2445">
                          <a:solidFill>
                            <a:srgbClr val="000000"/>
                          </a:solidFill>
                          <a:latin typeface="Open Sans Light Bold"/>
                        </a:rPr>
                        <a:t>Crowd Sourced</a:t>
                      </a:r>
                      <a:endParaRPr lang="en-US" sz="1100"/>
                    </a:p>
                  </a:txBody>
                  <a:tcPr marL="227954" marR="227954" marT="227954" marB="227954" anchor="ctr">
                    <a:lnL cmpd="sng" algn="ctr" cap="flat" w="45591">
                      <a:solidFill>
                        <a:srgbClr val="F5BA53"/>
                      </a:solidFill>
                      <a:prstDash val="solid"/>
                      <a:round/>
                      <a:headEnd type="none" w="med" len="med"/>
                      <a:tailEnd type="none" w="med" len="med"/>
                    </a:lnL>
                    <a:lnR cmpd="sng" algn="ctr" cap="flat" w="45591">
                      <a:solidFill>
                        <a:srgbClr val="F5BA53"/>
                      </a:solidFill>
                      <a:prstDash val="solid"/>
                      <a:round/>
                      <a:headEnd type="none" w="med" len="med"/>
                      <a:tailEnd type="none" w="med" len="med"/>
                    </a:lnR>
                    <a:lnT cmpd="sng" algn="ctr" cap="flat" w="45591">
                      <a:solidFill>
                        <a:srgbClr val="F5BA53"/>
                      </a:solidFill>
                      <a:prstDash val="solid"/>
                      <a:round/>
                      <a:headEnd type="none" w="med" len="med"/>
                      <a:tailEnd type="none" w="med" len="med"/>
                    </a:lnT>
                    <a:lnB cmpd="sng" algn="ctr" cap="flat" w="45591">
                      <a:solidFill>
                        <a:srgbClr val="F5BA53"/>
                      </a:solidFill>
                      <a:prstDash val="solid"/>
                      <a:round/>
                      <a:headEnd type="none" w="med" len="med"/>
                      <a:tailEnd type="none" w="med" len="med"/>
                    </a:lnB>
                    <a:solidFill>
                      <a:srgbClr val="FFFFFF"/>
                    </a:solidFill>
                  </a:tcPr>
                </a:tc>
                <a:tc>
                  <a:txBody>
                    <a:bodyPr anchor="t" rtlCol="false"/>
                    <a:lstStyle/>
                    <a:p>
                      <a:pPr algn="ctr">
                        <a:lnSpc>
                          <a:spcPts val="3423"/>
                        </a:lnSpc>
                        <a:defRPr/>
                      </a:pPr>
                      <a:r>
                        <a:rPr lang="en-US" sz="2445">
                          <a:solidFill>
                            <a:srgbClr val="000000"/>
                          </a:solidFill>
                          <a:latin typeface="Open Sans Light Bold"/>
                        </a:rPr>
                        <a:t>Food and beverage</a:t>
                      </a:r>
                      <a:endParaRPr lang="en-US" sz="1100"/>
                    </a:p>
                  </a:txBody>
                  <a:tcPr marL="227954" marR="227954" marT="227954" marB="227954" anchor="ctr">
                    <a:lnL cmpd="sng" algn="ctr" cap="flat" w="45591">
                      <a:solidFill>
                        <a:srgbClr val="F5BA53"/>
                      </a:solidFill>
                      <a:prstDash val="solid"/>
                      <a:round/>
                      <a:headEnd type="none" w="med" len="med"/>
                      <a:tailEnd type="none" w="med" len="med"/>
                    </a:lnL>
                    <a:lnR cmpd="sng" algn="ctr" cap="flat" w="45591">
                      <a:solidFill>
                        <a:srgbClr val="F5BA53"/>
                      </a:solidFill>
                      <a:prstDash val="solid"/>
                      <a:round/>
                      <a:headEnd type="none" w="med" len="med"/>
                      <a:tailEnd type="none" w="med" len="med"/>
                    </a:lnR>
                    <a:lnT cmpd="sng" algn="ctr" cap="flat" w="45591">
                      <a:solidFill>
                        <a:srgbClr val="F5BA53"/>
                      </a:solidFill>
                      <a:prstDash val="solid"/>
                      <a:round/>
                      <a:headEnd type="none" w="med" len="med"/>
                      <a:tailEnd type="none" w="med" len="med"/>
                    </a:lnT>
                    <a:lnB cmpd="sng" algn="ctr" cap="flat" w="45591">
                      <a:solidFill>
                        <a:srgbClr val="F5BA53"/>
                      </a:solidFill>
                      <a:prstDash val="solid"/>
                      <a:round/>
                      <a:headEnd type="none" w="med" len="med"/>
                      <a:tailEnd type="none" w="med" len="med"/>
                    </a:lnB>
                    <a:solidFill>
                      <a:srgbClr val="FFFFFF"/>
                    </a:solidFill>
                  </a:tcPr>
                </a:tc>
              </a:tr>
              <a:tr h="1291948">
                <a:tc>
                  <a:txBody>
                    <a:bodyPr anchor="t" rtlCol="false"/>
                    <a:lstStyle/>
                    <a:p>
                      <a:pPr algn="ctr">
                        <a:lnSpc>
                          <a:spcPts val="3423"/>
                        </a:lnSpc>
                        <a:defRPr/>
                      </a:pPr>
                      <a:r>
                        <a:rPr lang="en-US" sz="2445">
                          <a:solidFill>
                            <a:srgbClr val="000000"/>
                          </a:solidFill>
                          <a:latin typeface="Open Sans Light Bold"/>
                        </a:rPr>
                        <a:t>Selected</a:t>
                      </a:r>
                      <a:endParaRPr lang="en-US" sz="1100"/>
                    </a:p>
                  </a:txBody>
                  <a:tcPr marL="227954" marR="227954" marT="227954" marB="227954" anchor="ctr">
                    <a:lnL cmpd="sng" algn="ctr" cap="flat" w="45591">
                      <a:solidFill>
                        <a:srgbClr val="F5BA53"/>
                      </a:solidFill>
                      <a:prstDash val="solid"/>
                      <a:round/>
                      <a:headEnd type="none" w="med" len="med"/>
                      <a:tailEnd type="none" w="med" len="med"/>
                    </a:lnL>
                    <a:lnR cmpd="sng" algn="ctr" cap="flat" w="45591">
                      <a:solidFill>
                        <a:srgbClr val="F5BA53"/>
                      </a:solidFill>
                      <a:prstDash val="solid"/>
                      <a:round/>
                      <a:headEnd type="none" w="med" len="med"/>
                      <a:tailEnd type="none" w="med" len="med"/>
                    </a:lnR>
                    <a:lnT cmpd="sng" algn="ctr" cap="flat" w="45591">
                      <a:solidFill>
                        <a:srgbClr val="F5BA53"/>
                      </a:solidFill>
                      <a:prstDash val="solid"/>
                      <a:round/>
                      <a:headEnd type="none" w="med" len="med"/>
                      <a:tailEnd type="none" w="med" len="med"/>
                    </a:lnT>
                    <a:lnB cmpd="sng" algn="ctr" cap="flat" w="45591">
                      <a:solidFill>
                        <a:srgbClr val="F5BA53"/>
                      </a:solidFill>
                      <a:prstDash val="solid"/>
                      <a:round/>
                      <a:headEnd type="none" w="med" len="med"/>
                      <a:tailEnd type="none" w="med" len="med"/>
                    </a:lnB>
                    <a:solidFill>
                      <a:srgbClr val="FFFFFF"/>
                    </a:solidFill>
                  </a:tcPr>
                </a:tc>
                <a:tc>
                  <a:txBody>
                    <a:bodyPr anchor="t" rtlCol="false"/>
                    <a:lstStyle/>
                    <a:p>
                      <a:pPr algn="ctr">
                        <a:lnSpc>
                          <a:spcPts val="3423"/>
                        </a:lnSpc>
                        <a:defRPr/>
                      </a:pPr>
                      <a:r>
                        <a:rPr lang="en-US" sz="2445">
                          <a:solidFill>
                            <a:srgbClr val="000000"/>
                          </a:solidFill>
                          <a:latin typeface="Open Sans Light Bold"/>
                        </a:rPr>
                        <a:t>Self Service</a:t>
                      </a:r>
                      <a:endParaRPr lang="en-US" sz="1100"/>
                    </a:p>
                  </a:txBody>
                  <a:tcPr marL="227954" marR="227954" marT="227954" marB="227954" anchor="ctr">
                    <a:lnL cmpd="sng" algn="ctr" cap="flat" w="45591">
                      <a:solidFill>
                        <a:srgbClr val="F5BA53"/>
                      </a:solidFill>
                      <a:prstDash val="solid"/>
                      <a:round/>
                      <a:headEnd type="none" w="med" len="med"/>
                      <a:tailEnd type="none" w="med" len="med"/>
                    </a:lnL>
                    <a:lnR cmpd="sng" algn="ctr" cap="flat" w="45591">
                      <a:solidFill>
                        <a:srgbClr val="F5BA53"/>
                      </a:solidFill>
                      <a:prstDash val="solid"/>
                      <a:round/>
                      <a:headEnd type="none" w="med" len="med"/>
                      <a:tailEnd type="none" w="med" len="med"/>
                    </a:lnR>
                    <a:lnT cmpd="sng" algn="ctr" cap="flat" w="45591">
                      <a:solidFill>
                        <a:srgbClr val="F5BA53"/>
                      </a:solidFill>
                      <a:prstDash val="solid"/>
                      <a:round/>
                      <a:headEnd type="none" w="med" len="med"/>
                      <a:tailEnd type="none" w="med" len="med"/>
                    </a:lnT>
                    <a:lnB cmpd="sng" algn="ctr" cap="flat" w="45591">
                      <a:solidFill>
                        <a:srgbClr val="F5BA53"/>
                      </a:solidFill>
                      <a:prstDash val="solid"/>
                      <a:round/>
                      <a:headEnd type="none" w="med" len="med"/>
                      <a:tailEnd type="none" w="med" len="med"/>
                    </a:lnB>
                    <a:solidFill>
                      <a:srgbClr val="FFFFFF"/>
                    </a:solidFill>
                  </a:tcPr>
                </a:tc>
                <a:tc>
                  <a:txBody>
                    <a:bodyPr anchor="t" rtlCol="false"/>
                    <a:lstStyle/>
                    <a:p>
                      <a:pPr algn="ctr">
                        <a:lnSpc>
                          <a:spcPts val="3423"/>
                        </a:lnSpc>
                        <a:defRPr/>
                      </a:pPr>
                      <a:r>
                        <a:rPr lang="en-US" sz="2445">
                          <a:solidFill>
                            <a:srgbClr val="000000"/>
                          </a:solidFill>
                          <a:latin typeface="Open Sans Light Bold"/>
                        </a:rPr>
                        <a:t>Food and beverage</a:t>
                      </a:r>
                      <a:endParaRPr lang="en-US" sz="1100"/>
                    </a:p>
                  </a:txBody>
                  <a:tcPr marL="227954" marR="227954" marT="227954" marB="227954" anchor="ctr">
                    <a:lnL cmpd="sng" algn="ctr" cap="flat" w="45591">
                      <a:solidFill>
                        <a:srgbClr val="F5BA53"/>
                      </a:solidFill>
                      <a:prstDash val="solid"/>
                      <a:round/>
                      <a:headEnd type="none" w="med" len="med"/>
                      <a:tailEnd type="none" w="med" len="med"/>
                    </a:lnL>
                    <a:lnR cmpd="sng" algn="ctr" cap="flat" w="45591">
                      <a:solidFill>
                        <a:srgbClr val="F5BA53"/>
                      </a:solidFill>
                      <a:prstDash val="solid"/>
                      <a:round/>
                      <a:headEnd type="none" w="med" len="med"/>
                      <a:tailEnd type="none" w="med" len="med"/>
                    </a:lnR>
                    <a:lnT cmpd="sng" algn="ctr" cap="flat" w="45591">
                      <a:solidFill>
                        <a:srgbClr val="F5BA53"/>
                      </a:solidFill>
                      <a:prstDash val="solid"/>
                      <a:round/>
                      <a:headEnd type="none" w="med" len="med"/>
                      <a:tailEnd type="none" w="med" len="med"/>
                    </a:lnT>
                    <a:lnB cmpd="sng" algn="ctr" cap="flat" w="45591">
                      <a:solidFill>
                        <a:srgbClr val="F5BA53"/>
                      </a:solidFill>
                      <a:prstDash val="solid"/>
                      <a:round/>
                      <a:headEnd type="none" w="med" len="med"/>
                      <a:tailEnd type="none" w="med" len="med"/>
                    </a:lnB>
                    <a:solidFill>
                      <a:srgbClr val="FFFFFF"/>
                    </a:solidFill>
                  </a:tcPr>
                </a:tc>
              </a:tr>
              <a:tr h="1291948">
                <a:tc>
                  <a:txBody>
                    <a:bodyPr anchor="t" rtlCol="false"/>
                    <a:lstStyle/>
                    <a:p>
                      <a:pPr algn="ctr">
                        <a:lnSpc>
                          <a:spcPts val="3423"/>
                        </a:lnSpc>
                        <a:defRPr/>
                      </a:pPr>
                      <a:r>
                        <a:rPr lang="en-US" sz="2445">
                          <a:solidFill>
                            <a:srgbClr val="000000"/>
                          </a:solidFill>
                          <a:latin typeface="Open Sans Light Bold"/>
                        </a:rPr>
                        <a:t>Pan India</a:t>
                      </a:r>
                      <a:endParaRPr lang="en-US" sz="1100"/>
                    </a:p>
                  </a:txBody>
                  <a:tcPr marL="227954" marR="227954" marT="227954" marB="227954" anchor="ctr">
                    <a:lnL cmpd="sng" algn="ctr" cap="flat" w="45591">
                      <a:solidFill>
                        <a:srgbClr val="F5BA53"/>
                      </a:solidFill>
                      <a:prstDash val="solid"/>
                      <a:round/>
                      <a:headEnd type="none" w="med" len="med"/>
                      <a:tailEnd type="none" w="med" len="med"/>
                    </a:lnL>
                    <a:lnR cmpd="sng" algn="ctr" cap="flat" w="45591">
                      <a:solidFill>
                        <a:srgbClr val="F5BA53"/>
                      </a:solidFill>
                      <a:prstDash val="solid"/>
                      <a:round/>
                      <a:headEnd type="none" w="med" len="med"/>
                      <a:tailEnd type="none" w="med" len="med"/>
                    </a:lnR>
                    <a:lnT cmpd="sng" algn="ctr" cap="flat" w="45591">
                      <a:solidFill>
                        <a:srgbClr val="F5BA53"/>
                      </a:solidFill>
                      <a:prstDash val="solid"/>
                      <a:round/>
                      <a:headEnd type="none" w="med" len="med"/>
                      <a:tailEnd type="none" w="med" len="med"/>
                    </a:lnT>
                    <a:lnB cmpd="sng" algn="ctr" cap="flat" w="45591">
                      <a:solidFill>
                        <a:srgbClr val="F5BA53"/>
                      </a:solidFill>
                      <a:prstDash val="solid"/>
                      <a:round/>
                      <a:headEnd type="none" w="med" len="med"/>
                      <a:tailEnd type="none" w="med" len="med"/>
                    </a:lnB>
                    <a:solidFill>
                      <a:srgbClr val="FFFFFF"/>
                    </a:solidFill>
                  </a:tcPr>
                </a:tc>
                <a:tc>
                  <a:txBody>
                    <a:bodyPr anchor="t" rtlCol="false"/>
                    <a:lstStyle/>
                    <a:p>
                      <a:pPr algn="ctr">
                        <a:lnSpc>
                          <a:spcPts val="3423"/>
                        </a:lnSpc>
                        <a:defRPr/>
                      </a:pPr>
                      <a:r>
                        <a:rPr lang="en-US" sz="2445">
                          <a:solidFill>
                            <a:srgbClr val="000000"/>
                          </a:solidFill>
                          <a:latin typeface="Open Sans Light Bold"/>
                        </a:rPr>
                        <a:t>Self Service</a:t>
                      </a:r>
                      <a:endParaRPr lang="en-US" sz="1100"/>
                    </a:p>
                  </a:txBody>
                  <a:tcPr marL="227954" marR="227954" marT="227954" marB="227954" anchor="ctr">
                    <a:lnL cmpd="sng" algn="ctr" cap="flat" w="45591">
                      <a:solidFill>
                        <a:srgbClr val="F5BA53"/>
                      </a:solidFill>
                      <a:prstDash val="solid"/>
                      <a:round/>
                      <a:headEnd type="none" w="med" len="med"/>
                      <a:tailEnd type="none" w="med" len="med"/>
                    </a:lnL>
                    <a:lnR cmpd="sng" algn="ctr" cap="flat" w="45591">
                      <a:solidFill>
                        <a:srgbClr val="F5BA53"/>
                      </a:solidFill>
                      <a:prstDash val="solid"/>
                      <a:round/>
                      <a:headEnd type="none" w="med" len="med"/>
                      <a:tailEnd type="none" w="med" len="med"/>
                    </a:lnR>
                    <a:lnT cmpd="sng" algn="ctr" cap="flat" w="45591">
                      <a:solidFill>
                        <a:srgbClr val="F5BA53"/>
                      </a:solidFill>
                      <a:prstDash val="solid"/>
                      <a:round/>
                      <a:headEnd type="none" w="med" len="med"/>
                      <a:tailEnd type="none" w="med" len="med"/>
                    </a:lnT>
                    <a:lnB cmpd="sng" algn="ctr" cap="flat" w="45591">
                      <a:solidFill>
                        <a:srgbClr val="F5BA53"/>
                      </a:solidFill>
                      <a:prstDash val="solid"/>
                      <a:round/>
                      <a:headEnd type="none" w="med" len="med"/>
                      <a:tailEnd type="none" w="med" len="med"/>
                    </a:lnB>
                    <a:solidFill>
                      <a:srgbClr val="FFFFFF"/>
                    </a:solidFill>
                  </a:tcPr>
                </a:tc>
                <a:tc>
                  <a:txBody>
                    <a:bodyPr anchor="t" rtlCol="false"/>
                    <a:lstStyle/>
                    <a:p>
                      <a:pPr algn="ctr">
                        <a:lnSpc>
                          <a:spcPts val="3423"/>
                        </a:lnSpc>
                        <a:defRPr/>
                      </a:pPr>
                      <a:r>
                        <a:rPr lang="en-US" sz="2445">
                          <a:solidFill>
                            <a:srgbClr val="000000"/>
                          </a:solidFill>
                          <a:latin typeface="Open Sans Light Bold"/>
                        </a:rPr>
                        <a:t>Vast Range</a:t>
                      </a:r>
                      <a:endParaRPr lang="en-US" sz="1100"/>
                    </a:p>
                  </a:txBody>
                  <a:tcPr marL="227954" marR="227954" marT="227954" marB="227954" anchor="ctr">
                    <a:lnL cmpd="sng" algn="ctr" cap="flat" w="45591">
                      <a:solidFill>
                        <a:srgbClr val="F5BA53"/>
                      </a:solidFill>
                      <a:prstDash val="solid"/>
                      <a:round/>
                      <a:headEnd type="none" w="med" len="med"/>
                      <a:tailEnd type="none" w="med" len="med"/>
                    </a:lnL>
                    <a:lnR cmpd="sng" algn="ctr" cap="flat" w="45591">
                      <a:solidFill>
                        <a:srgbClr val="F5BA53"/>
                      </a:solidFill>
                      <a:prstDash val="solid"/>
                      <a:round/>
                      <a:headEnd type="none" w="med" len="med"/>
                      <a:tailEnd type="none" w="med" len="med"/>
                    </a:lnR>
                    <a:lnT cmpd="sng" algn="ctr" cap="flat" w="45591">
                      <a:solidFill>
                        <a:srgbClr val="F5BA53"/>
                      </a:solidFill>
                      <a:prstDash val="solid"/>
                      <a:round/>
                      <a:headEnd type="none" w="med" len="med"/>
                      <a:tailEnd type="none" w="med" len="med"/>
                    </a:lnT>
                    <a:lnB cmpd="sng" algn="ctr" cap="flat" w="45591">
                      <a:solidFill>
                        <a:srgbClr val="F5BA53"/>
                      </a:solidFill>
                      <a:prstDash val="solid"/>
                      <a:round/>
                      <a:headEnd type="none" w="med" len="med"/>
                      <a:tailEnd type="none" w="med" len="med"/>
                    </a:lnB>
                    <a:solidFill>
                      <a:srgbClr val="FFFFFF"/>
                    </a:solidFill>
                  </a:tcPr>
                </a:tc>
              </a:tr>
            </a:tbl>
          </a:graphicData>
        </a:graphic>
      </p:graphicFrame>
      <p:grpSp>
        <p:nvGrpSpPr>
          <p:cNvPr name="Group 9" id="9"/>
          <p:cNvGrpSpPr/>
          <p:nvPr/>
        </p:nvGrpSpPr>
        <p:grpSpPr>
          <a:xfrm rot="0">
            <a:off x="1492710" y="2475384"/>
            <a:ext cx="4335993" cy="7068307"/>
            <a:chOff x="0" y="0"/>
            <a:chExt cx="5781324" cy="9424409"/>
          </a:xfrm>
        </p:grpSpPr>
        <p:pic>
          <p:nvPicPr>
            <p:cNvPr name="Picture 10" id="1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1073182"/>
              <a:ext cx="5161417" cy="6471996"/>
            </a:xfrm>
            <a:prstGeom prst="rect">
              <a:avLst/>
            </a:prstGeom>
          </p:spPr>
        </p:pic>
        <p:pic>
          <p:nvPicPr>
            <p:cNvPr name="Picture 11" id="11"/>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75887"/>
            <a:stretch>
              <a:fillRect/>
            </a:stretch>
          </p:blipFill>
          <p:spPr>
            <a:xfrm flipH="false" flipV="false" rot="0">
              <a:off x="281931" y="7491971"/>
              <a:ext cx="5161417" cy="1560590"/>
            </a:xfrm>
            <a:prstGeom prst="rect">
              <a:avLst/>
            </a:prstGeom>
          </p:spPr>
        </p:pic>
        <p:pic>
          <p:nvPicPr>
            <p:cNvPr name="Picture 12" id="12"/>
            <p:cNvPicPr>
              <a:picLocks noChangeAspect="true"/>
            </p:cNvPicPr>
            <p:nvPr/>
          </p:nvPicPr>
          <p:blipFill>
            <a:blip r:embed="rId8"/>
            <a:srcRect l="0" t="0" r="71179" b="0"/>
            <a:stretch>
              <a:fillRect/>
            </a:stretch>
          </p:blipFill>
          <p:spPr>
            <a:xfrm flipH="false" flipV="false" rot="0">
              <a:off x="0" y="0"/>
              <a:ext cx="1254510" cy="3470476"/>
            </a:xfrm>
            <a:prstGeom prst="rect">
              <a:avLst/>
            </a:prstGeom>
          </p:spPr>
        </p:pic>
        <p:pic>
          <p:nvPicPr>
            <p:cNvPr name="Picture 13" id="13"/>
            <p:cNvPicPr>
              <a:picLocks noChangeAspect="true"/>
            </p:cNvPicPr>
            <p:nvPr/>
          </p:nvPicPr>
          <p:blipFill>
            <a:blip r:embed="rId9"/>
            <a:srcRect l="0" t="0" r="0" b="0"/>
            <a:stretch>
              <a:fillRect/>
            </a:stretch>
          </p:blipFill>
          <p:spPr>
            <a:xfrm flipH="false" flipV="false" rot="0">
              <a:off x="3708746" y="6303027"/>
              <a:ext cx="1240958" cy="989412"/>
            </a:xfrm>
            <a:prstGeom prst="rect">
              <a:avLst/>
            </a:prstGeom>
          </p:spPr>
        </p:pic>
        <p:pic>
          <p:nvPicPr>
            <p:cNvPr name="Picture 14" id="14"/>
            <p:cNvPicPr>
              <a:picLocks noChangeAspect="true"/>
            </p:cNvPicPr>
            <p:nvPr/>
          </p:nvPicPr>
          <p:blipFill>
            <a:blip r:embed="rId10"/>
            <a:srcRect l="0" t="0" r="0" b="0"/>
            <a:stretch>
              <a:fillRect/>
            </a:stretch>
          </p:blipFill>
          <p:spPr>
            <a:xfrm flipH="false" flipV="false" rot="0">
              <a:off x="2930739" y="2367588"/>
              <a:ext cx="2850585" cy="2261464"/>
            </a:xfrm>
            <a:prstGeom prst="rect">
              <a:avLst/>
            </a:prstGeom>
          </p:spPr>
        </p:pic>
        <p:pic>
          <p:nvPicPr>
            <p:cNvPr name="Picture 15" id="15"/>
            <p:cNvPicPr>
              <a:picLocks noChangeAspect="true"/>
            </p:cNvPicPr>
            <p:nvPr/>
          </p:nvPicPr>
          <p:blipFill>
            <a:blip r:embed="rId11"/>
            <a:srcRect l="0" t="0" r="0" b="0"/>
            <a:stretch>
              <a:fillRect/>
            </a:stretch>
          </p:blipFill>
          <p:spPr>
            <a:xfrm flipH="false" flipV="false" rot="0">
              <a:off x="281931" y="4547429"/>
              <a:ext cx="1277917" cy="1013814"/>
            </a:xfrm>
            <a:prstGeom prst="rect">
              <a:avLst/>
            </a:prstGeom>
          </p:spPr>
        </p:pic>
        <p:pic>
          <p:nvPicPr>
            <p:cNvPr name="Picture 16" id="16"/>
            <p:cNvPicPr>
              <a:picLocks noChangeAspect="true"/>
            </p:cNvPicPr>
            <p:nvPr/>
          </p:nvPicPr>
          <p:blipFill>
            <a:blip r:embed="rId12"/>
            <a:srcRect l="0" t="0" r="49335" b="0"/>
            <a:stretch>
              <a:fillRect/>
            </a:stretch>
          </p:blipFill>
          <p:spPr>
            <a:xfrm flipH="false" flipV="false" rot="0">
              <a:off x="281931" y="7120123"/>
              <a:ext cx="1471586" cy="2304286"/>
            </a:xfrm>
            <a:prstGeom prst="rect">
              <a:avLst/>
            </a:prstGeom>
          </p:spPr>
        </p:pic>
        <p:sp>
          <p:nvSpPr>
            <p:cNvPr name="TextBox 17" id="17"/>
            <p:cNvSpPr txBox="true"/>
            <p:nvPr/>
          </p:nvSpPr>
          <p:spPr>
            <a:xfrm rot="0">
              <a:off x="1770785" y="1559996"/>
              <a:ext cx="2270302" cy="559586"/>
            </a:xfrm>
            <a:prstGeom prst="rect">
              <a:avLst/>
            </a:prstGeom>
          </p:spPr>
          <p:txBody>
            <a:bodyPr anchor="t" rtlCol="false" tIns="0" lIns="0" bIns="0" rIns="0">
              <a:spAutoFit/>
            </a:bodyPr>
            <a:lstStyle/>
            <a:p>
              <a:pPr algn="ctr">
                <a:lnSpc>
                  <a:spcPts val="3596"/>
                </a:lnSpc>
                <a:spcBef>
                  <a:spcPct val="0"/>
                </a:spcBef>
              </a:pPr>
              <a:r>
                <a:rPr lang="en-US" sz="2568">
                  <a:solidFill>
                    <a:srgbClr val="FFFFFF"/>
                  </a:solidFill>
                  <a:latin typeface="Open Sans Light Bold"/>
                </a:rPr>
                <a:t>Big Basket</a:t>
              </a:r>
            </a:p>
          </p:txBody>
        </p:sp>
        <p:sp>
          <p:nvSpPr>
            <p:cNvPr name="TextBox 18" id="18"/>
            <p:cNvSpPr txBox="true"/>
            <p:nvPr/>
          </p:nvSpPr>
          <p:spPr>
            <a:xfrm rot="0">
              <a:off x="1344383" y="3039464"/>
              <a:ext cx="1957115" cy="795349"/>
            </a:xfrm>
            <a:prstGeom prst="rect">
              <a:avLst/>
            </a:prstGeom>
          </p:spPr>
          <p:txBody>
            <a:bodyPr anchor="t" rtlCol="false" tIns="0" lIns="0" bIns="0" rIns="0">
              <a:spAutoFit/>
            </a:bodyPr>
            <a:lstStyle/>
            <a:p>
              <a:pPr algn="ctr">
                <a:lnSpc>
                  <a:spcPts val="5118"/>
                </a:lnSpc>
                <a:spcBef>
                  <a:spcPct val="0"/>
                </a:spcBef>
              </a:pPr>
              <a:r>
                <a:rPr lang="en-US" sz="3656">
                  <a:solidFill>
                    <a:srgbClr val="FFFFFF"/>
                  </a:solidFill>
                  <a:latin typeface="Open Sans Light Bold"/>
                </a:rPr>
                <a:t>Dunzo</a:t>
              </a:r>
            </a:p>
          </p:txBody>
        </p:sp>
        <p:sp>
          <p:nvSpPr>
            <p:cNvPr name="TextBox 19" id="19"/>
            <p:cNvSpPr txBox="true"/>
            <p:nvPr/>
          </p:nvSpPr>
          <p:spPr>
            <a:xfrm rot="0">
              <a:off x="1986788" y="4764221"/>
              <a:ext cx="1751703" cy="682191"/>
            </a:xfrm>
            <a:prstGeom prst="rect">
              <a:avLst/>
            </a:prstGeom>
          </p:spPr>
          <p:txBody>
            <a:bodyPr anchor="t" rtlCol="false" tIns="0" lIns="0" bIns="0" rIns="0">
              <a:spAutoFit/>
            </a:bodyPr>
            <a:lstStyle/>
            <a:p>
              <a:pPr algn="ctr">
                <a:lnSpc>
                  <a:spcPts val="4390"/>
                </a:lnSpc>
                <a:spcBef>
                  <a:spcPct val="0"/>
                </a:spcBef>
              </a:pPr>
              <a:r>
                <a:rPr lang="en-US" sz="3136">
                  <a:solidFill>
                    <a:srgbClr val="FFFFFF"/>
                  </a:solidFill>
                  <a:latin typeface="Open Sans Light Bold"/>
                </a:rPr>
                <a:t>Blinkit</a:t>
              </a:r>
            </a:p>
          </p:txBody>
        </p:sp>
        <p:sp>
          <p:nvSpPr>
            <p:cNvPr name="TextBox 20" id="20"/>
            <p:cNvSpPr txBox="true"/>
            <p:nvPr/>
          </p:nvSpPr>
          <p:spPr>
            <a:xfrm rot="0">
              <a:off x="1590967" y="6299253"/>
              <a:ext cx="1463948" cy="958860"/>
            </a:xfrm>
            <a:prstGeom prst="rect">
              <a:avLst/>
            </a:prstGeom>
          </p:spPr>
          <p:txBody>
            <a:bodyPr anchor="t" rtlCol="false" tIns="0" lIns="0" bIns="0" rIns="0">
              <a:spAutoFit/>
            </a:bodyPr>
            <a:lstStyle/>
            <a:p>
              <a:pPr algn="ctr">
                <a:lnSpc>
                  <a:spcPts val="2980"/>
                </a:lnSpc>
              </a:pPr>
              <a:r>
                <a:rPr lang="en-US" sz="2129">
                  <a:solidFill>
                    <a:srgbClr val="FFFFFF"/>
                  </a:solidFill>
                  <a:latin typeface="Open Sans Light Bold"/>
                </a:rPr>
                <a:t>Fresh to</a:t>
              </a:r>
            </a:p>
            <a:p>
              <a:pPr algn="ctr">
                <a:lnSpc>
                  <a:spcPts val="2980"/>
                </a:lnSpc>
                <a:spcBef>
                  <a:spcPct val="0"/>
                </a:spcBef>
              </a:pPr>
              <a:r>
                <a:rPr lang="en-US" sz="2129">
                  <a:solidFill>
                    <a:srgbClr val="FFFFFF"/>
                  </a:solidFill>
                  <a:latin typeface="Open Sans Light Bold"/>
                </a:rPr>
                <a:t>home</a:t>
              </a:r>
            </a:p>
          </p:txBody>
        </p:sp>
        <p:sp>
          <p:nvSpPr>
            <p:cNvPr name="TextBox 21" id="21"/>
            <p:cNvSpPr txBox="true"/>
            <p:nvPr/>
          </p:nvSpPr>
          <p:spPr>
            <a:xfrm rot="0">
              <a:off x="2416901" y="7968661"/>
              <a:ext cx="1455338" cy="559586"/>
            </a:xfrm>
            <a:prstGeom prst="rect">
              <a:avLst/>
            </a:prstGeom>
          </p:spPr>
          <p:txBody>
            <a:bodyPr anchor="t" rtlCol="false" tIns="0" lIns="0" bIns="0" rIns="0">
              <a:spAutoFit/>
            </a:bodyPr>
            <a:lstStyle/>
            <a:p>
              <a:pPr algn="ctr">
                <a:lnSpc>
                  <a:spcPts val="3596"/>
                </a:lnSpc>
                <a:spcBef>
                  <a:spcPct val="0"/>
                </a:spcBef>
              </a:pPr>
              <a:r>
                <a:rPr lang="en-US" sz="2568">
                  <a:solidFill>
                    <a:srgbClr val="E95068"/>
                  </a:solidFill>
                  <a:latin typeface="Open Sans Light Bold"/>
                </a:rPr>
                <a:t>Pantry</a:t>
              </a:r>
            </a:p>
          </p:txBody>
        </p:sp>
      </p:grpSp>
      <p:grpSp>
        <p:nvGrpSpPr>
          <p:cNvPr name="Group 22" id="22"/>
          <p:cNvGrpSpPr/>
          <p:nvPr/>
        </p:nvGrpSpPr>
        <p:grpSpPr>
          <a:xfrm rot="-10800000">
            <a:off x="-525177" y="334209"/>
            <a:ext cx="10934651" cy="1663029"/>
            <a:chOff x="0" y="0"/>
            <a:chExt cx="23715217" cy="3606800"/>
          </a:xfrm>
        </p:grpSpPr>
        <p:sp>
          <p:nvSpPr>
            <p:cNvPr name="Freeform 23" id="23"/>
            <p:cNvSpPr/>
            <p:nvPr/>
          </p:nvSpPr>
          <p:spPr>
            <a:xfrm flipH="false" flipV="false">
              <a:off x="0" y="0"/>
              <a:ext cx="23715218" cy="3606800"/>
            </a:xfrm>
            <a:custGeom>
              <a:avLst/>
              <a:gdLst/>
              <a:ahLst/>
              <a:cxnLst/>
              <a:rect r="r" b="b" t="t" l="l"/>
              <a:pathLst>
                <a:path h="3606800" w="23715218">
                  <a:moveTo>
                    <a:pt x="23715218" y="0"/>
                  </a:moveTo>
                  <a:lnTo>
                    <a:pt x="1041400" y="0"/>
                  </a:lnTo>
                  <a:lnTo>
                    <a:pt x="0" y="1803400"/>
                  </a:lnTo>
                  <a:lnTo>
                    <a:pt x="1041400" y="3606800"/>
                  </a:lnTo>
                  <a:lnTo>
                    <a:pt x="23715218" y="3606800"/>
                  </a:lnTo>
                  <a:lnTo>
                    <a:pt x="22673818" y="1803400"/>
                  </a:lnTo>
                  <a:close/>
                </a:path>
              </a:pathLst>
            </a:custGeom>
            <a:solidFill>
              <a:srgbClr val="FFFFFF"/>
            </a:solidFill>
          </p:spPr>
        </p:sp>
      </p:grpSp>
      <p:sp>
        <p:nvSpPr>
          <p:cNvPr name="TextBox 24" id="24"/>
          <p:cNvSpPr txBox="true"/>
          <p:nvPr/>
        </p:nvSpPr>
        <p:spPr>
          <a:xfrm rot="0">
            <a:off x="171347" y="774270"/>
            <a:ext cx="10238127" cy="697181"/>
          </a:xfrm>
          <a:prstGeom prst="rect">
            <a:avLst/>
          </a:prstGeom>
        </p:spPr>
        <p:txBody>
          <a:bodyPr anchor="t" rtlCol="false" tIns="0" lIns="0" bIns="0" rIns="0">
            <a:spAutoFit/>
          </a:bodyPr>
          <a:lstStyle/>
          <a:p>
            <a:pPr algn="ctr">
              <a:lnSpc>
                <a:spcPts val="5646"/>
              </a:lnSpc>
            </a:pPr>
            <a:r>
              <a:rPr lang="en-US" sz="4033">
                <a:solidFill>
                  <a:srgbClr val="000000"/>
                </a:solidFill>
                <a:latin typeface="Abril Fatface"/>
              </a:rPr>
              <a:t>COMPETITIVE LANDSCAPE IN MARKET</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47FB2"/>
        </a:solidFill>
      </p:bgPr>
    </p:bg>
    <p:spTree>
      <p:nvGrpSpPr>
        <p:cNvPr id="1" name=""/>
        <p:cNvGrpSpPr/>
        <p:nvPr/>
      </p:nvGrpSpPr>
      <p:grpSpPr>
        <a:xfrm>
          <a:off x="0" y="0"/>
          <a:ext cx="0" cy="0"/>
          <a:chOff x="0" y="0"/>
          <a:chExt cx="0" cy="0"/>
        </a:xfrm>
      </p:grpSpPr>
      <p:grpSp>
        <p:nvGrpSpPr>
          <p:cNvPr name="Group 2" id="2"/>
          <p:cNvGrpSpPr/>
          <p:nvPr/>
        </p:nvGrpSpPr>
        <p:grpSpPr>
          <a:xfrm rot="-10800000">
            <a:off x="-525177" y="334209"/>
            <a:ext cx="8132685" cy="1663029"/>
            <a:chOff x="0" y="0"/>
            <a:chExt cx="17638276" cy="3606800"/>
          </a:xfrm>
        </p:grpSpPr>
        <p:sp>
          <p:nvSpPr>
            <p:cNvPr name="Freeform 3" id="3"/>
            <p:cNvSpPr/>
            <p:nvPr/>
          </p:nvSpPr>
          <p:spPr>
            <a:xfrm flipH="false" flipV="false">
              <a:off x="0" y="0"/>
              <a:ext cx="17638277" cy="3606800"/>
            </a:xfrm>
            <a:custGeom>
              <a:avLst/>
              <a:gdLst/>
              <a:ahLst/>
              <a:cxnLst/>
              <a:rect r="r" b="b" t="t" l="l"/>
              <a:pathLst>
                <a:path h="3606800" w="17638277">
                  <a:moveTo>
                    <a:pt x="17638277" y="0"/>
                  </a:moveTo>
                  <a:lnTo>
                    <a:pt x="1041400" y="0"/>
                  </a:lnTo>
                  <a:lnTo>
                    <a:pt x="0" y="1803400"/>
                  </a:lnTo>
                  <a:lnTo>
                    <a:pt x="1041400" y="3606800"/>
                  </a:lnTo>
                  <a:lnTo>
                    <a:pt x="17638277" y="3606800"/>
                  </a:lnTo>
                  <a:lnTo>
                    <a:pt x="16596877" y="1803400"/>
                  </a:lnTo>
                  <a:close/>
                </a:path>
              </a:pathLst>
            </a:custGeom>
            <a:solidFill>
              <a:srgbClr val="FFFFFF"/>
            </a:solidFill>
          </p:spPr>
        </p:sp>
      </p:grpSp>
      <p:pic>
        <p:nvPicPr>
          <p:cNvPr name="Picture 4" id="4"/>
          <p:cNvPicPr>
            <a:picLocks noChangeAspect="true"/>
          </p:cNvPicPr>
          <p:nvPr/>
        </p:nvPicPr>
        <p:blipFill>
          <a:blip r:embed="rId2"/>
          <a:srcRect l="0" t="0" r="0" b="0"/>
          <a:stretch>
            <a:fillRect/>
          </a:stretch>
        </p:blipFill>
        <p:spPr>
          <a:xfrm flipH="false" flipV="false" rot="0">
            <a:off x="3444193" y="2662395"/>
            <a:ext cx="4440869" cy="4296540"/>
          </a:xfrm>
          <a:prstGeom prst="rect">
            <a:avLst/>
          </a:prstGeom>
        </p:spPr>
      </p:pic>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4473502" y="3701124"/>
            <a:ext cx="2183023" cy="2219083"/>
          </a:xfrm>
          <a:prstGeom prst="rect">
            <a:avLst/>
          </a:prstGeom>
        </p:spPr>
      </p:pic>
      <p:pic>
        <p:nvPicPr>
          <p:cNvPr name="Picture 6" id="6"/>
          <p:cNvPicPr>
            <a:picLocks noChangeAspect="true"/>
          </p:cNvPicPr>
          <p:nvPr/>
        </p:nvPicPr>
        <p:blipFill>
          <a:blip r:embed="rId2"/>
          <a:srcRect l="0" t="0" r="0" b="0"/>
          <a:stretch>
            <a:fillRect/>
          </a:stretch>
        </p:blipFill>
        <p:spPr>
          <a:xfrm flipH="false" flipV="false" rot="0">
            <a:off x="6840835" y="2330208"/>
            <a:ext cx="4929433" cy="4769227"/>
          </a:xfrm>
          <a:prstGeom prst="rect">
            <a:avLst/>
          </a:prstGeom>
        </p:spPr>
      </p:pic>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7861405" y="3306335"/>
            <a:ext cx="2376503" cy="2409636"/>
          </a:xfrm>
          <a:prstGeom prst="rect">
            <a:avLst/>
          </a:prstGeom>
        </p:spPr>
      </p:pic>
      <p:grpSp>
        <p:nvGrpSpPr>
          <p:cNvPr name="Group 8" id="8"/>
          <p:cNvGrpSpPr/>
          <p:nvPr/>
        </p:nvGrpSpPr>
        <p:grpSpPr>
          <a:xfrm rot="0">
            <a:off x="13473998" y="2257034"/>
            <a:ext cx="4859847" cy="4701902"/>
            <a:chOff x="0" y="0"/>
            <a:chExt cx="6479796" cy="6269203"/>
          </a:xfrm>
        </p:grpSpPr>
        <p:pic>
          <p:nvPicPr>
            <p:cNvPr name="Picture 9" id="9"/>
            <p:cNvPicPr>
              <a:picLocks noChangeAspect="true"/>
            </p:cNvPicPr>
            <p:nvPr/>
          </p:nvPicPr>
          <p:blipFill>
            <a:blip r:embed="rId2"/>
            <a:srcRect l="0" t="0" r="0" b="0"/>
            <a:stretch>
              <a:fillRect/>
            </a:stretch>
          </p:blipFill>
          <p:spPr>
            <a:xfrm flipH="false" flipV="false" rot="0">
              <a:off x="0" y="0"/>
              <a:ext cx="6479796" cy="6269203"/>
            </a:xfrm>
            <a:prstGeom prst="rect">
              <a:avLst/>
            </a:prstGeom>
          </p:spPr>
        </p:pic>
        <p:pic>
          <p:nvPicPr>
            <p:cNvPr name="Picture 10" id="10"/>
            <p:cNvPicPr>
              <a:picLocks noChangeAspect="true"/>
            </p:cNvPicPr>
            <p:nvPr/>
          </p:nvPicPr>
          <p:blipFill>
            <a:blip r:embed="rId7"/>
            <a:srcRect l="0" t="0" r="0" b="0"/>
            <a:stretch>
              <a:fillRect/>
            </a:stretch>
          </p:blipFill>
          <p:spPr>
            <a:xfrm flipH="false" flipV="false" rot="0">
              <a:off x="1552875" y="1006870"/>
              <a:ext cx="3925664" cy="4255462"/>
            </a:xfrm>
            <a:prstGeom prst="rect">
              <a:avLst/>
            </a:prstGeom>
          </p:spPr>
        </p:pic>
      </p:grpSp>
      <p:grpSp>
        <p:nvGrpSpPr>
          <p:cNvPr name="Group 11" id="11"/>
          <p:cNvGrpSpPr/>
          <p:nvPr/>
        </p:nvGrpSpPr>
        <p:grpSpPr>
          <a:xfrm rot="0">
            <a:off x="10725861" y="2893361"/>
            <a:ext cx="3765292" cy="3642920"/>
            <a:chOff x="0" y="0"/>
            <a:chExt cx="5020389" cy="4857227"/>
          </a:xfrm>
        </p:grpSpPr>
        <p:pic>
          <p:nvPicPr>
            <p:cNvPr name="Picture 12" id="12"/>
            <p:cNvPicPr>
              <a:picLocks noChangeAspect="true"/>
            </p:cNvPicPr>
            <p:nvPr/>
          </p:nvPicPr>
          <p:blipFill>
            <a:blip r:embed="rId2"/>
            <a:srcRect l="0" t="0" r="0" b="0"/>
            <a:stretch>
              <a:fillRect/>
            </a:stretch>
          </p:blipFill>
          <p:spPr>
            <a:xfrm flipH="false" flipV="false" rot="0">
              <a:off x="0" y="0"/>
              <a:ext cx="5020389" cy="4857227"/>
            </a:xfrm>
            <a:prstGeom prst="rect">
              <a:avLst/>
            </a:prstGeom>
          </p:spPr>
        </p:pic>
        <p:pic>
          <p:nvPicPr>
            <p:cNvPr name="Picture 13" id="13"/>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232045" y="873318"/>
              <a:ext cx="2379206" cy="3231020"/>
            </a:xfrm>
            <a:prstGeom prst="rect">
              <a:avLst/>
            </a:prstGeom>
          </p:spPr>
        </p:pic>
        <p:pic>
          <p:nvPicPr>
            <p:cNvPr name="Picture 14" id="14"/>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2236565" y="380055"/>
              <a:ext cx="1551780" cy="1608062"/>
            </a:xfrm>
            <a:prstGeom prst="rect">
              <a:avLst/>
            </a:prstGeom>
          </p:spPr>
        </p:pic>
      </p:grpSp>
      <p:grpSp>
        <p:nvGrpSpPr>
          <p:cNvPr name="Group 15" id="15"/>
          <p:cNvGrpSpPr/>
          <p:nvPr/>
        </p:nvGrpSpPr>
        <p:grpSpPr>
          <a:xfrm rot="0">
            <a:off x="0" y="2893361"/>
            <a:ext cx="3963420" cy="3834609"/>
            <a:chOff x="0" y="0"/>
            <a:chExt cx="5284560" cy="5112812"/>
          </a:xfrm>
        </p:grpSpPr>
        <p:pic>
          <p:nvPicPr>
            <p:cNvPr name="Picture 16" id="16"/>
            <p:cNvPicPr>
              <a:picLocks noChangeAspect="true"/>
            </p:cNvPicPr>
            <p:nvPr/>
          </p:nvPicPr>
          <p:blipFill>
            <a:blip r:embed="rId2"/>
            <a:srcRect l="0" t="0" r="0" b="0"/>
            <a:stretch>
              <a:fillRect/>
            </a:stretch>
          </p:blipFill>
          <p:spPr>
            <a:xfrm flipH="false" flipV="false" rot="0">
              <a:off x="0" y="0"/>
              <a:ext cx="5284560" cy="5112812"/>
            </a:xfrm>
            <a:prstGeom prst="rect">
              <a:avLst/>
            </a:prstGeom>
          </p:spPr>
        </p:pic>
        <p:pic>
          <p:nvPicPr>
            <p:cNvPr name="Picture 17" id="1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78386" y="1338130"/>
              <a:ext cx="4567112" cy="2895437"/>
            </a:xfrm>
            <a:prstGeom prst="rect">
              <a:avLst/>
            </a:prstGeom>
          </p:spPr>
        </p:pic>
      </p:grpSp>
      <p:sp>
        <p:nvSpPr>
          <p:cNvPr name="TextBox 18" id="18"/>
          <p:cNvSpPr txBox="true"/>
          <p:nvPr/>
        </p:nvSpPr>
        <p:spPr>
          <a:xfrm rot="0">
            <a:off x="-1983522" y="759570"/>
            <a:ext cx="11049376" cy="736107"/>
          </a:xfrm>
          <a:prstGeom prst="rect">
            <a:avLst/>
          </a:prstGeom>
        </p:spPr>
        <p:txBody>
          <a:bodyPr anchor="t" rtlCol="false" tIns="0" lIns="0" bIns="0" rIns="0">
            <a:spAutoFit/>
          </a:bodyPr>
          <a:lstStyle/>
          <a:p>
            <a:pPr algn="ctr">
              <a:lnSpc>
                <a:spcPts val="6093"/>
              </a:lnSpc>
            </a:pPr>
            <a:r>
              <a:rPr lang="en-US" sz="4352">
                <a:solidFill>
                  <a:srgbClr val="000000"/>
                </a:solidFill>
                <a:latin typeface="Abril Fatface"/>
              </a:rPr>
              <a:t>SUCCESS FACTORS </a:t>
            </a:r>
          </a:p>
        </p:txBody>
      </p:sp>
      <p:sp>
        <p:nvSpPr>
          <p:cNvPr name="TextBox 19" id="19"/>
          <p:cNvSpPr txBox="true"/>
          <p:nvPr/>
        </p:nvSpPr>
        <p:spPr>
          <a:xfrm rot="0">
            <a:off x="394541" y="6228780"/>
            <a:ext cx="3049652" cy="1304357"/>
          </a:xfrm>
          <a:prstGeom prst="rect">
            <a:avLst/>
          </a:prstGeom>
        </p:spPr>
        <p:txBody>
          <a:bodyPr anchor="t" rtlCol="false" tIns="0" lIns="0" bIns="0" rIns="0">
            <a:spAutoFit/>
          </a:bodyPr>
          <a:lstStyle/>
          <a:p>
            <a:pPr algn="ctr">
              <a:lnSpc>
                <a:spcPts val="5281"/>
              </a:lnSpc>
              <a:spcBef>
                <a:spcPct val="0"/>
              </a:spcBef>
            </a:pPr>
            <a:r>
              <a:rPr lang="en-US" sz="3772">
                <a:solidFill>
                  <a:srgbClr val="000000"/>
                </a:solidFill>
                <a:latin typeface="Open Sans Bold"/>
              </a:rPr>
              <a:t>Customer Service</a:t>
            </a:r>
          </a:p>
        </p:txBody>
      </p:sp>
      <p:sp>
        <p:nvSpPr>
          <p:cNvPr name="TextBox 20" id="20"/>
          <p:cNvSpPr txBox="true"/>
          <p:nvPr/>
        </p:nvSpPr>
        <p:spPr>
          <a:xfrm rot="0">
            <a:off x="7521112" y="6228780"/>
            <a:ext cx="3049652" cy="1304357"/>
          </a:xfrm>
          <a:prstGeom prst="rect">
            <a:avLst/>
          </a:prstGeom>
        </p:spPr>
        <p:txBody>
          <a:bodyPr anchor="t" rtlCol="false" tIns="0" lIns="0" bIns="0" rIns="0">
            <a:spAutoFit/>
          </a:bodyPr>
          <a:lstStyle/>
          <a:p>
            <a:pPr algn="ctr" marL="0" indent="0" lvl="0">
              <a:lnSpc>
                <a:spcPts val="5281"/>
              </a:lnSpc>
              <a:spcBef>
                <a:spcPct val="0"/>
              </a:spcBef>
            </a:pPr>
            <a:r>
              <a:rPr lang="en-US" sz="3772" u="none">
                <a:solidFill>
                  <a:srgbClr val="000000"/>
                </a:solidFill>
                <a:latin typeface="Open Sans Bold"/>
              </a:rPr>
              <a:t>Quality Products</a:t>
            </a:r>
          </a:p>
        </p:txBody>
      </p:sp>
      <p:sp>
        <p:nvSpPr>
          <p:cNvPr name="TextBox 21" id="21"/>
          <p:cNvSpPr txBox="true"/>
          <p:nvPr/>
        </p:nvSpPr>
        <p:spPr>
          <a:xfrm rot="0">
            <a:off x="3957826" y="6228780"/>
            <a:ext cx="3049652" cy="1304357"/>
          </a:xfrm>
          <a:prstGeom prst="rect">
            <a:avLst/>
          </a:prstGeom>
        </p:spPr>
        <p:txBody>
          <a:bodyPr anchor="t" rtlCol="false" tIns="0" lIns="0" bIns="0" rIns="0">
            <a:spAutoFit/>
          </a:bodyPr>
          <a:lstStyle/>
          <a:p>
            <a:pPr algn="ctr" marL="0" indent="0" lvl="0">
              <a:lnSpc>
                <a:spcPts val="5281"/>
              </a:lnSpc>
              <a:spcBef>
                <a:spcPct val="0"/>
              </a:spcBef>
            </a:pPr>
            <a:r>
              <a:rPr lang="en-US" sz="3772" u="none">
                <a:solidFill>
                  <a:srgbClr val="000000"/>
                </a:solidFill>
                <a:latin typeface="Open Sans Bold"/>
              </a:rPr>
              <a:t>IOT Operations</a:t>
            </a:r>
          </a:p>
        </p:txBody>
      </p:sp>
      <p:sp>
        <p:nvSpPr>
          <p:cNvPr name="TextBox 22" id="22"/>
          <p:cNvSpPr txBox="true"/>
          <p:nvPr/>
        </p:nvSpPr>
        <p:spPr>
          <a:xfrm rot="0">
            <a:off x="11084398" y="6228780"/>
            <a:ext cx="3049652" cy="1304357"/>
          </a:xfrm>
          <a:prstGeom prst="rect">
            <a:avLst/>
          </a:prstGeom>
        </p:spPr>
        <p:txBody>
          <a:bodyPr anchor="t" rtlCol="false" tIns="0" lIns="0" bIns="0" rIns="0">
            <a:spAutoFit/>
          </a:bodyPr>
          <a:lstStyle/>
          <a:p>
            <a:pPr algn="ctr" marL="0" indent="0" lvl="0">
              <a:lnSpc>
                <a:spcPts val="5281"/>
              </a:lnSpc>
              <a:spcBef>
                <a:spcPct val="0"/>
              </a:spcBef>
            </a:pPr>
            <a:r>
              <a:rPr lang="en-US" sz="3772" u="none">
                <a:solidFill>
                  <a:srgbClr val="000000"/>
                </a:solidFill>
                <a:latin typeface="Open Sans Bold"/>
              </a:rPr>
              <a:t>1-Day</a:t>
            </a:r>
          </a:p>
          <a:p>
            <a:pPr algn="ctr" marL="0" indent="0" lvl="0">
              <a:lnSpc>
                <a:spcPts val="5281"/>
              </a:lnSpc>
              <a:spcBef>
                <a:spcPct val="0"/>
              </a:spcBef>
            </a:pPr>
            <a:r>
              <a:rPr lang="en-US" sz="3772" u="none">
                <a:solidFill>
                  <a:srgbClr val="000000"/>
                </a:solidFill>
                <a:latin typeface="Open Sans Bold"/>
              </a:rPr>
              <a:t>Delivery</a:t>
            </a:r>
          </a:p>
        </p:txBody>
      </p:sp>
      <p:sp>
        <p:nvSpPr>
          <p:cNvPr name="TextBox 23" id="23"/>
          <p:cNvSpPr txBox="true"/>
          <p:nvPr/>
        </p:nvSpPr>
        <p:spPr>
          <a:xfrm rot="0">
            <a:off x="14647683" y="6228780"/>
            <a:ext cx="3049652" cy="1304357"/>
          </a:xfrm>
          <a:prstGeom prst="rect">
            <a:avLst/>
          </a:prstGeom>
        </p:spPr>
        <p:txBody>
          <a:bodyPr anchor="t" rtlCol="false" tIns="0" lIns="0" bIns="0" rIns="0">
            <a:spAutoFit/>
          </a:bodyPr>
          <a:lstStyle/>
          <a:p>
            <a:pPr algn="ctr" marL="0" indent="0" lvl="0">
              <a:lnSpc>
                <a:spcPts val="5281"/>
              </a:lnSpc>
              <a:spcBef>
                <a:spcPct val="0"/>
              </a:spcBef>
            </a:pPr>
            <a:r>
              <a:rPr lang="en-US" sz="3772" u="none">
                <a:solidFill>
                  <a:srgbClr val="000000"/>
                </a:solidFill>
                <a:latin typeface="Open Sans Bold"/>
              </a:rPr>
              <a:t>Brand recognition</a:t>
            </a:r>
          </a:p>
        </p:txBody>
      </p:sp>
      <p:sp>
        <p:nvSpPr>
          <p:cNvPr name="TextBox 24" id="24"/>
          <p:cNvSpPr txBox="true"/>
          <p:nvPr/>
        </p:nvSpPr>
        <p:spPr>
          <a:xfrm rot="0">
            <a:off x="455960" y="8652684"/>
            <a:ext cx="17376080" cy="1144557"/>
          </a:xfrm>
          <a:prstGeom prst="rect">
            <a:avLst/>
          </a:prstGeom>
        </p:spPr>
        <p:txBody>
          <a:bodyPr anchor="t" rtlCol="false" tIns="0" lIns="0" bIns="0" rIns="0">
            <a:spAutoFit/>
          </a:bodyPr>
          <a:lstStyle/>
          <a:p>
            <a:pPr>
              <a:lnSpc>
                <a:spcPts val="4639"/>
              </a:lnSpc>
              <a:spcBef>
                <a:spcPct val="0"/>
              </a:spcBef>
            </a:pPr>
            <a:r>
              <a:rPr lang="en-US" sz="3313">
                <a:solidFill>
                  <a:srgbClr val="FFFFFF"/>
                </a:solidFill>
                <a:latin typeface="Open Sans Bold"/>
              </a:rPr>
              <a:t>Companies that prioritize these success factors are better positioned to differentiate themselves in a crowded market and build a loyal customer base.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47FB2"/>
        </a:solidFill>
      </p:bgPr>
    </p:bg>
    <p:spTree>
      <p:nvGrpSpPr>
        <p:cNvPr id="1" name=""/>
        <p:cNvGrpSpPr/>
        <p:nvPr/>
      </p:nvGrpSpPr>
      <p:grpSpPr>
        <a:xfrm>
          <a:off x="0" y="0"/>
          <a:ext cx="0" cy="0"/>
          <a:chOff x="0" y="0"/>
          <a:chExt cx="0" cy="0"/>
        </a:xfrm>
      </p:grpSpPr>
      <p:grpSp>
        <p:nvGrpSpPr>
          <p:cNvPr name="Group 2" id="2"/>
          <p:cNvGrpSpPr/>
          <p:nvPr/>
        </p:nvGrpSpPr>
        <p:grpSpPr>
          <a:xfrm rot="-10800000">
            <a:off x="-656813" y="233710"/>
            <a:ext cx="8132685" cy="1663029"/>
            <a:chOff x="0" y="0"/>
            <a:chExt cx="17638276" cy="3606800"/>
          </a:xfrm>
        </p:grpSpPr>
        <p:sp>
          <p:nvSpPr>
            <p:cNvPr name="Freeform 3" id="3"/>
            <p:cNvSpPr/>
            <p:nvPr/>
          </p:nvSpPr>
          <p:spPr>
            <a:xfrm flipH="false" flipV="false">
              <a:off x="0" y="0"/>
              <a:ext cx="17638277" cy="3606800"/>
            </a:xfrm>
            <a:custGeom>
              <a:avLst/>
              <a:gdLst/>
              <a:ahLst/>
              <a:cxnLst/>
              <a:rect r="r" b="b" t="t" l="l"/>
              <a:pathLst>
                <a:path h="3606800" w="17638277">
                  <a:moveTo>
                    <a:pt x="17638277" y="0"/>
                  </a:moveTo>
                  <a:lnTo>
                    <a:pt x="1041400" y="0"/>
                  </a:lnTo>
                  <a:lnTo>
                    <a:pt x="0" y="1803400"/>
                  </a:lnTo>
                  <a:lnTo>
                    <a:pt x="1041400" y="3606800"/>
                  </a:lnTo>
                  <a:lnTo>
                    <a:pt x="17638277" y="3606800"/>
                  </a:lnTo>
                  <a:lnTo>
                    <a:pt x="16596877" y="1803400"/>
                  </a:lnTo>
                  <a:close/>
                </a:path>
              </a:pathLst>
            </a:custGeom>
            <a:solidFill>
              <a:srgbClr val="FFFFFF"/>
            </a:solidFill>
          </p:spPr>
        </p:sp>
      </p:grpSp>
      <p:pic>
        <p:nvPicPr>
          <p:cNvPr name="Picture 4" id="4"/>
          <p:cNvPicPr>
            <a:picLocks noChangeAspect="true"/>
          </p:cNvPicPr>
          <p:nvPr/>
        </p:nvPicPr>
        <p:blipFill>
          <a:blip r:embed="rId2">
            <a:alphaModFix amt="61000"/>
          </a:blip>
          <a:srcRect l="0" t="0" r="0" b="0"/>
          <a:stretch>
            <a:fillRect/>
          </a:stretch>
        </p:blipFill>
        <p:spPr>
          <a:xfrm flipH="false" flipV="false" rot="0">
            <a:off x="10367673" y="1896739"/>
            <a:ext cx="7982712" cy="8229600"/>
          </a:xfrm>
          <a:prstGeom prst="rect">
            <a:avLst/>
          </a:prstGeom>
        </p:spPr>
      </p:pic>
      <p:sp>
        <p:nvSpPr>
          <p:cNvPr name="TextBox 5" id="5"/>
          <p:cNvSpPr txBox="true"/>
          <p:nvPr/>
        </p:nvSpPr>
        <p:spPr>
          <a:xfrm rot="0">
            <a:off x="-2115158" y="659071"/>
            <a:ext cx="11049376" cy="736107"/>
          </a:xfrm>
          <a:prstGeom prst="rect">
            <a:avLst/>
          </a:prstGeom>
        </p:spPr>
        <p:txBody>
          <a:bodyPr anchor="t" rtlCol="false" tIns="0" lIns="0" bIns="0" rIns="0">
            <a:spAutoFit/>
          </a:bodyPr>
          <a:lstStyle/>
          <a:p>
            <a:pPr algn="ctr">
              <a:lnSpc>
                <a:spcPts val="6093"/>
              </a:lnSpc>
            </a:pPr>
            <a:r>
              <a:rPr lang="en-US" sz="4352">
                <a:solidFill>
                  <a:srgbClr val="000000"/>
                </a:solidFill>
                <a:latin typeface="Abril Fatface"/>
              </a:rPr>
              <a:t>CONCLUSION</a:t>
            </a:r>
          </a:p>
        </p:txBody>
      </p:sp>
      <p:sp>
        <p:nvSpPr>
          <p:cNvPr name="TextBox 6" id="6"/>
          <p:cNvSpPr txBox="true"/>
          <p:nvPr/>
        </p:nvSpPr>
        <p:spPr>
          <a:xfrm rot="0">
            <a:off x="539766" y="2831768"/>
            <a:ext cx="9338973" cy="6565663"/>
          </a:xfrm>
          <a:prstGeom prst="rect">
            <a:avLst/>
          </a:prstGeom>
        </p:spPr>
        <p:txBody>
          <a:bodyPr anchor="t" rtlCol="false" tIns="0" lIns="0" bIns="0" rIns="0">
            <a:spAutoFit/>
          </a:bodyPr>
          <a:lstStyle/>
          <a:p>
            <a:pPr>
              <a:lnSpc>
                <a:spcPts val="3513"/>
              </a:lnSpc>
            </a:pPr>
            <a:r>
              <a:rPr lang="en-US" sz="2509">
                <a:solidFill>
                  <a:srgbClr val="EFEBE9"/>
                </a:solidFill>
                <a:latin typeface="Open Sans Bold"/>
              </a:rPr>
              <a:t>To make a successful vegetable quick commerce business,</a:t>
            </a:r>
          </a:p>
          <a:p>
            <a:pPr algn="ctr">
              <a:lnSpc>
                <a:spcPts val="3513"/>
              </a:lnSpc>
            </a:pPr>
          </a:p>
          <a:p>
            <a:pPr>
              <a:lnSpc>
                <a:spcPts val="3513"/>
              </a:lnSpc>
            </a:pPr>
            <a:r>
              <a:rPr lang="en-US" sz="2509">
                <a:solidFill>
                  <a:srgbClr val="EFEBE9"/>
                </a:solidFill>
                <a:latin typeface="Open Sans Bold"/>
              </a:rPr>
              <a:t> It is essential to address the challenges faced by the industry, such as operational costs, delivery logistics, and competition from traditional markets. </a:t>
            </a:r>
          </a:p>
          <a:p>
            <a:pPr>
              <a:lnSpc>
                <a:spcPts val="3513"/>
              </a:lnSpc>
            </a:pPr>
          </a:p>
          <a:p>
            <a:pPr>
              <a:lnSpc>
                <a:spcPts val="3513"/>
              </a:lnSpc>
            </a:pPr>
            <a:r>
              <a:rPr lang="en-US" sz="2509">
                <a:solidFill>
                  <a:srgbClr val="EFEBE9"/>
                </a:solidFill>
                <a:latin typeface="Open Sans Bold"/>
              </a:rPr>
              <a:t>Companies should focus on efficient delivery, high-quality products, technology-driven operations, customer service, and brand recognition to differentiate themselves and build a loyal customer base. </a:t>
            </a:r>
          </a:p>
          <a:p>
            <a:pPr>
              <a:lnSpc>
                <a:spcPts val="3513"/>
              </a:lnSpc>
            </a:pPr>
          </a:p>
          <a:p>
            <a:pPr>
              <a:lnSpc>
                <a:spcPts val="3513"/>
              </a:lnSpc>
              <a:spcBef>
                <a:spcPct val="0"/>
              </a:spcBef>
            </a:pPr>
            <a:r>
              <a:rPr lang="en-US" sz="2509">
                <a:solidFill>
                  <a:srgbClr val="EFEBE9"/>
                </a:solidFill>
                <a:latin typeface="Open Sans Bold"/>
              </a:rPr>
              <a:t>By prioritizing these success factors, vegetable quick commerce businesses can thrive in a competitive market and provide a convenient and reliable service to customers.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C730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137221"/>
            <a:ext cx="1700408" cy="1499451"/>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50204" y="7582503"/>
            <a:ext cx="1700408" cy="1499451"/>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977924" y="-9675"/>
            <a:ext cx="1700408" cy="1499451"/>
          </a:xfrm>
          <a:prstGeom prst="rect">
            <a:avLst/>
          </a:prstGeom>
        </p:spPr>
      </p:pic>
      <p:grpSp>
        <p:nvGrpSpPr>
          <p:cNvPr name="Group 5" id="5"/>
          <p:cNvGrpSpPr/>
          <p:nvPr/>
        </p:nvGrpSpPr>
        <p:grpSpPr>
          <a:xfrm rot="0">
            <a:off x="-1635801" y="9258300"/>
            <a:ext cx="4972010" cy="2229172"/>
            <a:chOff x="0" y="0"/>
            <a:chExt cx="1309501" cy="587107"/>
          </a:xfrm>
        </p:grpSpPr>
        <p:sp>
          <p:nvSpPr>
            <p:cNvPr name="Freeform 6" id="6"/>
            <p:cNvSpPr/>
            <p:nvPr/>
          </p:nvSpPr>
          <p:spPr>
            <a:xfrm flipH="false" flipV="false">
              <a:off x="0" y="0"/>
              <a:ext cx="1309501" cy="587107"/>
            </a:xfrm>
            <a:custGeom>
              <a:avLst/>
              <a:gdLst/>
              <a:ahLst/>
              <a:cxnLst/>
              <a:rect r="r" b="b" t="t" l="l"/>
              <a:pathLst>
                <a:path h="587107" w="1309501">
                  <a:moveTo>
                    <a:pt x="1309501" y="0"/>
                  </a:moveTo>
                  <a:lnTo>
                    <a:pt x="0" y="0"/>
                  </a:lnTo>
                  <a:lnTo>
                    <a:pt x="101600" y="293553"/>
                  </a:lnTo>
                  <a:lnTo>
                    <a:pt x="0" y="587107"/>
                  </a:lnTo>
                  <a:lnTo>
                    <a:pt x="1309501" y="587107"/>
                  </a:lnTo>
                  <a:lnTo>
                    <a:pt x="1207901" y="293553"/>
                  </a:lnTo>
                  <a:lnTo>
                    <a:pt x="1309501" y="0"/>
                  </a:lnTo>
                  <a:close/>
                </a:path>
              </a:pathLst>
            </a:custGeom>
            <a:solidFill>
              <a:srgbClr val="FFFFFF"/>
            </a:solidFill>
          </p:spPr>
        </p:sp>
        <p:sp>
          <p:nvSpPr>
            <p:cNvPr name="TextBox 7" id="7"/>
            <p:cNvSpPr txBox="true"/>
            <p:nvPr/>
          </p:nvSpPr>
          <p:spPr>
            <a:xfrm>
              <a:off x="88900" y="-38100"/>
              <a:ext cx="635000" cy="444500"/>
            </a:xfrm>
            <a:prstGeom prst="rect">
              <a:avLst/>
            </a:prstGeom>
          </p:spPr>
          <p:txBody>
            <a:bodyPr anchor="ctr" rtlCol="false" tIns="50800" lIns="50800" bIns="50800" rIns="50800"/>
            <a:lstStyle/>
            <a:p>
              <a:pPr algn="ctr">
                <a:lnSpc>
                  <a:spcPts val="2659"/>
                </a:lnSpc>
                <a:spcBef>
                  <a:spcPct val="0"/>
                </a:spcBef>
              </a:pPr>
            </a:p>
          </p:txBody>
        </p:sp>
      </p:grpSp>
      <p:pic>
        <p:nvPicPr>
          <p:cNvPr name="Picture 8" id="8"/>
          <p:cNvPicPr>
            <a:picLocks noChangeAspect="true"/>
          </p:cNvPicPr>
          <p:nvPr/>
        </p:nvPicPr>
        <p:blipFill>
          <a:blip r:embed="rId4"/>
          <a:srcRect l="0" t="0" r="0" b="0"/>
          <a:stretch>
            <a:fillRect/>
          </a:stretch>
        </p:blipFill>
        <p:spPr>
          <a:xfrm flipH="false" flipV="false" rot="0">
            <a:off x="11317126" y="5143500"/>
            <a:ext cx="5942174" cy="4530907"/>
          </a:xfrm>
          <a:prstGeom prst="rect">
            <a:avLst/>
          </a:prstGeom>
        </p:spPr>
      </p:pic>
      <p:pic>
        <p:nvPicPr>
          <p:cNvPr name="Picture 9" id="9"/>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2481506" y="1295862"/>
            <a:ext cx="4777794" cy="3547512"/>
          </a:xfrm>
          <a:prstGeom prst="rect">
            <a:avLst/>
          </a:prstGeom>
        </p:spPr>
      </p:pic>
      <p:sp>
        <p:nvSpPr>
          <p:cNvPr name="TextBox 10" id="10"/>
          <p:cNvSpPr txBox="true"/>
          <p:nvPr/>
        </p:nvSpPr>
        <p:spPr>
          <a:xfrm rot="0">
            <a:off x="1633951" y="2641699"/>
            <a:ext cx="9429308" cy="2588593"/>
          </a:xfrm>
          <a:prstGeom prst="rect">
            <a:avLst/>
          </a:prstGeom>
        </p:spPr>
        <p:txBody>
          <a:bodyPr anchor="t" rtlCol="false" tIns="0" lIns="0" bIns="0" rIns="0">
            <a:spAutoFit/>
          </a:bodyPr>
          <a:lstStyle/>
          <a:p>
            <a:pPr algn="just">
              <a:lnSpc>
                <a:spcPts val="5100"/>
              </a:lnSpc>
            </a:pPr>
            <a:r>
              <a:rPr lang="en-US" sz="3923">
                <a:solidFill>
                  <a:srgbClr val="FFFFFF"/>
                </a:solidFill>
                <a:latin typeface="Open Sans"/>
              </a:rPr>
              <a:t>Visiting the vegetable market multiple times sparked my curiosity about the fluctuating prices on a daily and weekly basis, </a:t>
            </a:r>
          </a:p>
        </p:txBody>
      </p:sp>
      <p:sp>
        <p:nvSpPr>
          <p:cNvPr name="TextBox 11" id="11"/>
          <p:cNvSpPr txBox="true"/>
          <p:nvPr/>
        </p:nvSpPr>
        <p:spPr>
          <a:xfrm rot="0">
            <a:off x="1633951" y="5763691"/>
            <a:ext cx="9429308" cy="1940893"/>
          </a:xfrm>
          <a:prstGeom prst="rect">
            <a:avLst/>
          </a:prstGeom>
        </p:spPr>
        <p:txBody>
          <a:bodyPr anchor="t" rtlCol="false" tIns="0" lIns="0" bIns="0" rIns="0">
            <a:spAutoFit/>
          </a:bodyPr>
          <a:lstStyle/>
          <a:p>
            <a:pPr algn="just">
              <a:lnSpc>
                <a:spcPts val="5100"/>
              </a:lnSpc>
            </a:pPr>
            <a:r>
              <a:rPr lang="en-US" sz="3923">
                <a:solidFill>
                  <a:srgbClr val="FFFFFF"/>
                </a:solidFill>
                <a:latin typeface="Open Sans Bold"/>
              </a:rPr>
              <a:t>Why are we paying more in winters and less in summers for the same vegetables?</a:t>
            </a:r>
          </a:p>
        </p:txBody>
      </p:sp>
      <p:sp>
        <p:nvSpPr>
          <p:cNvPr name="TextBox 12" id="12"/>
          <p:cNvSpPr txBox="true"/>
          <p:nvPr/>
        </p:nvSpPr>
        <p:spPr>
          <a:xfrm rot="0">
            <a:off x="850204" y="9134475"/>
            <a:ext cx="1567495" cy="1136972"/>
          </a:xfrm>
          <a:prstGeom prst="rect">
            <a:avLst/>
          </a:prstGeom>
        </p:spPr>
        <p:txBody>
          <a:bodyPr anchor="t" rtlCol="false" tIns="0" lIns="0" bIns="0" rIns="0">
            <a:spAutoFit/>
          </a:bodyPr>
          <a:lstStyle/>
          <a:p>
            <a:pPr algn="ctr">
              <a:lnSpc>
                <a:spcPts val="9331"/>
              </a:lnSpc>
            </a:pPr>
            <a:r>
              <a:rPr lang="en-US" sz="6665">
                <a:solidFill>
                  <a:srgbClr val="000000"/>
                </a:solidFill>
                <a:latin typeface="Open Sans Extra Bold"/>
              </a:rPr>
              <a:t>02</a:t>
            </a:r>
          </a:p>
        </p:txBody>
      </p:sp>
      <p:sp>
        <p:nvSpPr>
          <p:cNvPr name="TextBox 13" id="13"/>
          <p:cNvSpPr txBox="true"/>
          <p:nvPr/>
        </p:nvSpPr>
        <p:spPr>
          <a:xfrm rot="0">
            <a:off x="13174742" y="2198586"/>
            <a:ext cx="3235171" cy="876701"/>
          </a:xfrm>
          <a:prstGeom prst="rect">
            <a:avLst/>
          </a:prstGeom>
        </p:spPr>
        <p:txBody>
          <a:bodyPr anchor="t" rtlCol="false" tIns="0" lIns="0" bIns="0" rIns="0">
            <a:spAutoFit/>
          </a:bodyPr>
          <a:lstStyle/>
          <a:p>
            <a:pPr algn="ctr">
              <a:lnSpc>
                <a:spcPts val="7140"/>
              </a:lnSpc>
              <a:spcBef>
                <a:spcPct val="0"/>
              </a:spcBef>
            </a:pPr>
            <a:r>
              <a:rPr lang="en-US" sz="5100">
                <a:solidFill>
                  <a:srgbClr val="000000"/>
                </a:solidFill>
                <a:latin typeface="Open Sans Bold"/>
              </a:rPr>
              <a:t>100Rs KG?</a:t>
            </a:r>
          </a:p>
        </p:txBody>
      </p:sp>
      <p:grpSp>
        <p:nvGrpSpPr>
          <p:cNvPr name="Group 14" id="14"/>
          <p:cNvGrpSpPr/>
          <p:nvPr/>
        </p:nvGrpSpPr>
        <p:grpSpPr>
          <a:xfrm rot="-10800000">
            <a:off x="-515819" y="600057"/>
            <a:ext cx="6528799" cy="1793242"/>
            <a:chOff x="0" y="0"/>
            <a:chExt cx="13131565" cy="3606800"/>
          </a:xfrm>
        </p:grpSpPr>
        <p:sp>
          <p:nvSpPr>
            <p:cNvPr name="Freeform 15" id="15"/>
            <p:cNvSpPr/>
            <p:nvPr/>
          </p:nvSpPr>
          <p:spPr>
            <a:xfrm flipH="false" flipV="false">
              <a:off x="0" y="0"/>
              <a:ext cx="13131566" cy="3606800"/>
            </a:xfrm>
            <a:custGeom>
              <a:avLst/>
              <a:gdLst/>
              <a:ahLst/>
              <a:cxnLst/>
              <a:rect r="r" b="b" t="t" l="l"/>
              <a:pathLst>
                <a:path h="3606800" w="13131566">
                  <a:moveTo>
                    <a:pt x="13131566" y="0"/>
                  </a:moveTo>
                  <a:lnTo>
                    <a:pt x="1041400" y="0"/>
                  </a:lnTo>
                  <a:lnTo>
                    <a:pt x="0" y="1803400"/>
                  </a:lnTo>
                  <a:lnTo>
                    <a:pt x="1041400" y="3606800"/>
                  </a:lnTo>
                  <a:lnTo>
                    <a:pt x="13131566" y="3606800"/>
                  </a:lnTo>
                  <a:lnTo>
                    <a:pt x="12090165" y="1803400"/>
                  </a:lnTo>
                  <a:close/>
                </a:path>
              </a:pathLst>
            </a:custGeom>
            <a:solidFill>
              <a:srgbClr val="FFFFFF"/>
            </a:solidFill>
          </p:spPr>
        </p:sp>
      </p:grpSp>
      <p:sp>
        <p:nvSpPr>
          <p:cNvPr name="TextBox 16" id="16"/>
          <p:cNvSpPr txBox="true"/>
          <p:nvPr/>
        </p:nvSpPr>
        <p:spPr>
          <a:xfrm rot="0">
            <a:off x="-515819" y="736306"/>
            <a:ext cx="6528799" cy="1368424"/>
          </a:xfrm>
          <a:prstGeom prst="rect">
            <a:avLst/>
          </a:prstGeom>
        </p:spPr>
        <p:txBody>
          <a:bodyPr anchor="t" rtlCol="false" tIns="0" lIns="0" bIns="0" rIns="0">
            <a:spAutoFit/>
          </a:bodyPr>
          <a:lstStyle/>
          <a:p>
            <a:pPr algn="ctr">
              <a:lnSpc>
                <a:spcPts val="11200"/>
              </a:lnSpc>
            </a:pPr>
            <a:r>
              <a:rPr lang="en-US" sz="8000">
                <a:solidFill>
                  <a:srgbClr val="000000"/>
                </a:solidFill>
                <a:latin typeface="Abril Fatface"/>
              </a:rPr>
              <a:t>PROBLEM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C730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137221"/>
            <a:ext cx="1700408" cy="1499451"/>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71708" y="7758849"/>
            <a:ext cx="1700408" cy="1499451"/>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018909" y="-292951"/>
            <a:ext cx="1700408" cy="1499451"/>
          </a:xfrm>
          <a:prstGeom prst="rect">
            <a:avLst/>
          </a:prstGeom>
        </p:spPr>
      </p:pic>
      <p:grpSp>
        <p:nvGrpSpPr>
          <p:cNvPr name="Group 5" id="5"/>
          <p:cNvGrpSpPr/>
          <p:nvPr/>
        </p:nvGrpSpPr>
        <p:grpSpPr>
          <a:xfrm rot="0">
            <a:off x="-1635801" y="9258300"/>
            <a:ext cx="4972010" cy="2229172"/>
            <a:chOff x="0" y="0"/>
            <a:chExt cx="1309501" cy="587107"/>
          </a:xfrm>
        </p:grpSpPr>
        <p:sp>
          <p:nvSpPr>
            <p:cNvPr name="Freeform 6" id="6"/>
            <p:cNvSpPr/>
            <p:nvPr/>
          </p:nvSpPr>
          <p:spPr>
            <a:xfrm flipH="false" flipV="false">
              <a:off x="0" y="0"/>
              <a:ext cx="1309501" cy="587107"/>
            </a:xfrm>
            <a:custGeom>
              <a:avLst/>
              <a:gdLst/>
              <a:ahLst/>
              <a:cxnLst/>
              <a:rect r="r" b="b" t="t" l="l"/>
              <a:pathLst>
                <a:path h="587107" w="1309501">
                  <a:moveTo>
                    <a:pt x="1309501" y="0"/>
                  </a:moveTo>
                  <a:lnTo>
                    <a:pt x="0" y="0"/>
                  </a:lnTo>
                  <a:lnTo>
                    <a:pt x="101600" y="293553"/>
                  </a:lnTo>
                  <a:lnTo>
                    <a:pt x="0" y="587107"/>
                  </a:lnTo>
                  <a:lnTo>
                    <a:pt x="1309501" y="587107"/>
                  </a:lnTo>
                  <a:lnTo>
                    <a:pt x="1207901" y="293553"/>
                  </a:lnTo>
                  <a:lnTo>
                    <a:pt x="1309501" y="0"/>
                  </a:lnTo>
                  <a:close/>
                </a:path>
              </a:pathLst>
            </a:custGeom>
            <a:solidFill>
              <a:srgbClr val="FFFFFF"/>
            </a:solidFill>
          </p:spPr>
        </p:sp>
        <p:sp>
          <p:nvSpPr>
            <p:cNvPr name="TextBox 7" id="7"/>
            <p:cNvSpPr txBox="true"/>
            <p:nvPr/>
          </p:nvSpPr>
          <p:spPr>
            <a:xfrm>
              <a:off x="88900" y="-38100"/>
              <a:ext cx="635000"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671708" y="403528"/>
            <a:ext cx="7450113" cy="1726936"/>
            <a:chOff x="0" y="0"/>
            <a:chExt cx="9933485" cy="2302581"/>
          </a:xfrm>
        </p:grpSpPr>
        <p:grpSp>
          <p:nvGrpSpPr>
            <p:cNvPr name="Group 9" id="9"/>
            <p:cNvGrpSpPr/>
            <p:nvPr/>
          </p:nvGrpSpPr>
          <p:grpSpPr>
            <a:xfrm rot="-10800000">
              <a:off x="1550483" y="0"/>
              <a:ext cx="8383002" cy="2302529"/>
              <a:chOff x="0" y="0"/>
              <a:chExt cx="13131565" cy="3606800"/>
            </a:xfrm>
          </p:grpSpPr>
          <p:sp>
            <p:nvSpPr>
              <p:cNvPr name="Freeform 10" id="10"/>
              <p:cNvSpPr/>
              <p:nvPr/>
            </p:nvSpPr>
            <p:spPr>
              <a:xfrm flipH="false" flipV="false">
                <a:off x="0" y="0"/>
                <a:ext cx="13131566" cy="3606800"/>
              </a:xfrm>
              <a:custGeom>
                <a:avLst/>
                <a:gdLst/>
                <a:ahLst/>
                <a:cxnLst/>
                <a:rect r="r" b="b" t="t" l="l"/>
                <a:pathLst>
                  <a:path h="3606800" w="13131566">
                    <a:moveTo>
                      <a:pt x="13131566" y="0"/>
                    </a:moveTo>
                    <a:lnTo>
                      <a:pt x="1041400" y="0"/>
                    </a:lnTo>
                    <a:lnTo>
                      <a:pt x="0" y="1803400"/>
                    </a:lnTo>
                    <a:lnTo>
                      <a:pt x="1041400" y="3606800"/>
                    </a:lnTo>
                    <a:lnTo>
                      <a:pt x="13131566" y="3606800"/>
                    </a:lnTo>
                    <a:lnTo>
                      <a:pt x="12090165" y="1803400"/>
                    </a:lnTo>
                    <a:close/>
                  </a:path>
                </a:pathLst>
              </a:custGeom>
              <a:solidFill>
                <a:srgbClr val="FFFFFF"/>
              </a:solidFill>
            </p:spPr>
          </p:sp>
        </p:grpSp>
        <p:grpSp>
          <p:nvGrpSpPr>
            <p:cNvPr name="Group 11" id="11"/>
            <p:cNvGrpSpPr/>
            <p:nvPr/>
          </p:nvGrpSpPr>
          <p:grpSpPr>
            <a:xfrm rot="0">
              <a:off x="0" y="52"/>
              <a:ext cx="8383002" cy="2302529"/>
              <a:chOff x="0" y="0"/>
              <a:chExt cx="13131565" cy="3606800"/>
            </a:xfrm>
          </p:grpSpPr>
          <p:sp>
            <p:nvSpPr>
              <p:cNvPr name="Freeform 12" id="12"/>
              <p:cNvSpPr/>
              <p:nvPr/>
            </p:nvSpPr>
            <p:spPr>
              <a:xfrm flipH="false" flipV="false">
                <a:off x="0" y="0"/>
                <a:ext cx="13131566" cy="3606800"/>
              </a:xfrm>
              <a:custGeom>
                <a:avLst/>
                <a:gdLst/>
                <a:ahLst/>
                <a:cxnLst/>
                <a:rect r="r" b="b" t="t" l="l"/>
                <a:pathLst>
                  <a:path h="3606800" w="13131566">
                    <a:moveTo>
                      <a:pt x="13131566" y="0"/>
                    </a:moveTo>
                    <a:lnTo>
                      <a:pt x="1041400" y="0"/>
                    </a:lnTo>
                    <a:lnTo>
                      <a:pt x="0" y="1803400"/>
                    </a:lnTo>
                    <a:lnTo>
                      <a:pt x="1041400" y="3606800"/>
                    </a:lnTo>
                    <a:lnTo>
                      <a:pt x="13131566" y="3606800"/>
                    </a:lnTo>
                    <a:lnTo>
                      <a:pt x="12090165" y="1803400"/>
                    </a:lnTo>
                    <a:close/>
                  </a:path>
                </a:pathLst>
              </a:custGeom>
              <a:solidFill>
                <a:srgbClr val="FFFFFF"/>
              </a:solidFill>
            </p:spPr>
          </p:sp>
        </p:grpSp>
      </p:grpSp>
      <p:grpSp>
        <p:nvGrpSpPr>
          <p:cNvPr name="Group 13" id="13"/>
          <p:cNvGrpSpPr/>
          <p:nvPr/>
        </p:nvGrpSpPr>
        <p:grpSpPr>
          <a:xfrm rot="0">
            <a:off x="-671708" y="2238570"/>
            <a:ext cx="5429646" cy="1258592"/>
            <a:chOff x="0" y="0"/>
            <a:chExt cx="7239528" cy="1678122"/>
          </a:xfrm>
        </p:grpSpPr>
        <p:grpSp>
          <p:nvGrpSpPr>
            <p:cNvPr name="Group 14" id="14"/>
            <p:cNvGrpSpPr/>
            <p:nvPr/>
          </p:nvGrpSpPr>
          <p:grpSpPr>
            <a:xfrm rot="-10800000">
              <a:off x="1129993" y="0"/>
              <a:ext cx="6109535" cy="1678084"/>
              <a:chOff x="0" y="0"/>
              <a:chExt cx="13131565" cy="3606800"/>
            </a:xfrm>
          </p:grpSpPr>
          <p:sp>
            <p:nvSpPr>
              <p:cNvPr name="Freeform 15" id="15"/>
              <p:cNvSpPr/>
              <p:nvPr/>
            </p:nvSpPr>
            <p:spPr>
              <a:xfrm flipH="false" flipV="false">
                <a:off x="0" y="0"/>
                <a:ext cx="13131566" cy="3606800"/>
              </a:xfrm>
              <a:custGeom>
                <a:avLst/>
                <a:gdLst/>
                <a:ahLst/>
                <a:cxnLst/>
                <a:rect r="r" b="b" t="t" l="l"/>
                <a:pathLst>
                  <a:path h="3606800" w="13131566">
                    <a:moveTo>
                      <a:pt x="13131566" y="0"/>
                    </a:moveTo>
                    <a:lnTo>
                      <a:pt x="1041400" y="0"/>
                    </a:lnTo>
                    <a:lnTo>
                      <a:pt x="0" y="1803400"/>
                    </a:lnTo>
                    <a:lnTo>
                      <a:pt x="1041400" y="3606800"/>
                    </a:lnTo>
                    <a:lnTo>
                      <a:pt x="13131566" y="3606800"/>
                    </a:lnTo>
                    <a:lnTo>
                      <a:pt x="12090165" y="1803400"/>
                    </a:lnTo>
                    <a:close/>
                  </a:path>
                </a:pathLst>
              </a:custGeom>
              <a:solidFill>
                <a:srgbClr val="FFFFFF"/>
              </a:solidFill>
            </p:spPr>
          </p:sp>
        </p:grpSp>
        <p:grpSp>
          <p:nvGrpSpPr>
            <p:cNvPr name="Group 16" id="16"/>
            <p:cNvGrpSpPr/>
            <p:nvPr/>
          </p:nvGrpSpPr>
          <p:grpSpPr>
            <a:xfrm rot="0">
              <a:off x="0" y="38"/>
              <a:ext cx="6109535" cy="1678084"/>
              <a:chOff x="0" y="0"/>
              <a:chExt cx="13131565" cy="3606800"/>
            </a:xfrm>
          </p:grpSpPr>
          <p:sp>
            <p:nvSpPr>
              <p:cNvPr name="Freeform 17" id="17"/>
              <p:cNvSpPr/>
              <p:nvPr/>
            </p:nvSpPr>
            <p:spPr>
              <a:xfrm flipH="false" flipV="false">
                <a:off x="0" y="0"/>
                <a:ext cx="13131566" cy="3606800"/>
              </a:xfrm>
              <a:custGeom>
                <a:avLst/>
                <a:gdLst/>
                <a:ahLst/>
                <a:cxnLst/>
                <a:rect r="r" b="b" t="t" l="l"/>
                <a:pathLst>
                  <a:path h="3606800" w="13131566">
                    <a:moveTo>
                      <a:pt x="13131566" y="0"/>
                    </a:moveTo>
                    <a:lnTo>
                      <a:pt x="1041400" y="0"/>
                    </a:lnTo>
                    <a:lnTo>
                      <a:pt x="0" y="1803400"/>
                    </a:lnTo>
                    <a:lnTo>
                      <a:pt x="1041400" y="3606800"/>
                    </a:lnTo>
                    <a:lnTo>
                      <a:pt x="13131566" y="3606800"/>
                    </a:lnTo>
                    <a:lnTo>
                      <a:pt x="12090165" y="1803400"/>
                    </a:lnTo>
                    <a:close/>
                  </a:path>
                </a:pathLst>
              </a:custGeom>
              <a:solidFill>
                <a:srgbClr val="FFFFFF"/>
              </a:solidFill>
            </p:spPr>
          </p:sp>
        </p:grpSp>
      </p:grpSp>
      <p:pic>
        <p:nvPicPr>
          <p:cNvPr name="Picture 18" id="18"/>
          <p:cNvPicPr>
            <a:picLocks noChangeAspect="true"/>
          </p:cNvPicPr>
          <p:nvPr/>
        </p:nvPicPr>
        <p:blipFill>
          <a:blip r:embed="rId4"/>
          <a:srcRect l="0" t="0" r="0" b="0"/>
          <a:stretch>
            <a:fillRect/>
          </a:stretch>
        </p:blipFill>
        <p:spPr>
          <a:xfrm flipH="false" flipV="false" rot="0">
            <a:off x="7195710" y="2392690"/>
            <a:ext cx="10786620" cy="7191080"/>
          </a:xfrm>
          <a:prstGeom prst="rect">
            <a:avLst/>
          </a:prstGeom>
        </p:spPr>
      </p:pic>
      <p:sp>
        <p:nvSpPr>
          <p:cNvPr name="TextBox 19" id="19"/>
          <p:cNvSpPr txBox="true"/>
          <p:nvPr/>
        </p:nvSpPr>
        <p:spPr>
          <a:xfrm rot="0">
            <a:off x="850204" y="9134475"/>
            <a:ext cx="1567495" cy="1136972"/>
          </a:xfrm>
          <a:prstGeom prst="rect">
            <a:avLst/>
          </a:prstGeom>
        </p:spPr>
        <p:txBody>
          <a:bodyPr anchor="t" rtlCol="false" tIns="0" lIns="0" bIns="0" rIns="0">
            <a:spAutoFit/>
          </a:bodyPr>
          <a:lstStyle/>
          <a:p>
            <a:pPr algn="ctr">
              <a:lnSpc>
                <a:spcPts val="9331"/>
              </a:lnSpc>
            </a:pPr>
            <a:r>
              <a:rPr lang="en-US" sz="6665">
                <a:solidFill>
                  <a:srgbClr val="000000"/>
                </a:solidFill>
                <a:latin typeface="Open Sans Extra Bold"/>
              </a:rPr>
              <a:t>03</a:t>
            </a:r>
          </a:p>
        </p:txBody>
      </p:sp>
      <p:sp>
        <p:nvSpPr>
          <p:cNvPr name="TextBox 20" id="20"/>
          <p:cNvSpPr txBox="true"/>
          <p:nvPr/>
        </p:nvSpPr>
        <p:spPr>
          <a:xfrm rot="0">
            <a:off x="531806" y="509605"/>
            <a:ext cx="4982812" cy="1352597"/>
          </a:xfrm>
          <a:prstGeom prst="rect">
            <a:avLst/>
          </a:prstGeom>
        </p:spPr>
        <p:txBody>
          <a:bodyPr anchor="t" rtlCol="false" tIns="0" lIns="0" bIns="0" rIns="0">
            <a:spAutoFit/>
          </a:bodyPr>
          <a:lstStyle/>
          <a:p>
            <a:pPr algn="ctr">
              <a:lnSpc>
                <a:spcPts val="11054"/>
              </a:lnSpc>
            </a:pPr>
            <a:r>
              <a:rPr lang="en-US" sz="7895">
                <a:solidFill>
                  <a:srgbClr val="000000"/>
                </a:solidFill>
                <a:latin typeface="Abril Fatface"/>
              </a:rPr>
              <a:t>PROJECT</a:t>
            </a:r>
          </a:p>
        </p:txBody>
      </p:sp>
      <p:sp>
        <p:nvSpPr>
          <p:cNvPr name="TextBox 21" id="21"/>
          <p:cNvSpPr txBox="true"/>
          <p:nvPr/>
        </p:nvSpPr>
        <p:spPr>
          <a:xfrm rot="0">
            <a:off x="70257" y="2278390"/>
            <a:ext cx="3945538" cy="1064651"/>
          </a:xfrm>
          <a:prstGeom prst="rect">
            <a:avLst/>
          </a:prstGeom>
        </p:spPr>
        <p:txBody>
          <a:bodyPr anchor="t" rtlCol="false" tIns="0" lIns="0" bIns="0" rIns="0">
            <a:spAutoFit/>
          </a:bodyPr>
          <a:lstStyle/>
          <a:p>
            <a:pPr algn="ctr">
              <a:lnSpc>
                <a:spcPts val="8753"/>
              </a:lnSpc>
            </a:pPr>
            <a:r>
              <a:rPr lang="en-US" sz="6252">
                <a:solidFill>
                  <a:srgbClr val="000000"/>
                </a:solidFill>
                <a:latin typeface="Abril Fatface"/>
              </a:rPr>
              <a:t>PHASE I</a:t>
            </a:r>
          </a:p>
        </p:txBody>
      </p:sp>
      <p:sp>
        <p:nvSpPr>
          <p:cNvPr name="TextBox 22" id="22"/>
          <p:cNvSpPr txBox="true"/>
          <p:nvPr/>
        </p:nvSpPr>
        <p:spPr>
          <a:xfrm rot="0">
            <a:off x="8517133" y="948105"/>
            <a:ext cx="8143774" cy="1637693"/>
          </a:xfrm>
          <a:prstGeom prst="rect">
            <a:avLst/>
          </a:prstGeom>
        </p:spPr>
        <p:txBody>
          <a:bodyPr anchor="t" rtlCol="false" tIns="0" lIns="0" bIns="0" rIns="0">
            <a:spAutoFit/>
          </a:bodyPr>
          <a:lstStyle/>
          <a:p>
            <a:pPr algn="ctr">
              <a:lnSpc>
                <a:spcPts val="13332"/>
              </a:lnSpc>
              <a:spcBef>
                <a:spcPct val="0"/>
              </a:spcBef>
            </a:pPr>
            <a:r>
              <a:rPr lang="en-US" sz="9523">
                <a:solidFill>
                  <a:srgbClr val="FFFFFF"/>
                </a:solidFill>
                <a:latin typeface="Open Sans Bold"/>
              </a:rPr>
              <a:t>Web Scraping</a:t>
            </a:r>
          </a:p>
        </p:txBody>
      </p:sp>
      <p:sp>
        <p:nvSpPr>
          <p:cNvPr name="TextBox 23" id="23"/>
          <p:cNvSpPr txBox="true"/>
          <p:nvPr/>
        </p:nvSpPr>
        <p:spPr>
          <a:xfrm rot="0">
            <a:off x="1028700" y="4116286"/>
            <a:ext cx="6181903" cy="3708881"/>
          </a:xfrm>
          <a:prstGeom prst="rect">
            <a:avLst/>
          </a:prstGeom>
        </p:spPr>
        <p:txBody>
          <a:bodyPr anchor="t" rtlCol="false" tIns="0" lIns="0" bIns="0" rIns="0">
            <a:spAutoFit/>
          </a:bodyPr>
          <a:lstStyle/>
          <a:p>
            <a:pPr algn="ctr">
              <a:lnSpc>
                <a:spcPts val="5998"/>
              </a:lnSpc>
            </a:pPr>
            <a:r>
              <a:rPr lang="en-US" sz="3772">
                <a:solidFill>
                  <a:srgbClr val="FFFFFF"/>
                </a:solidFill>
                <a:latin typeface="Open Sans"/>
              </a:rPr>
              <a:t>We discovered that JSON data is in dictionary format and learned how to extract and convert it into a dataframe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C730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137221"/>
            <a:ext cx="1700408" cy="1499451"/>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501136" y="7839802"/>
            <a:ext cx="1700408" cy="1499451"/>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018909" y="-181418"/>
            <a:ext cx="1700408" cy="1499451"/>
          </a:xfrm>
          <a:prstGeom prst="rect">
            <a:avLst/>
          </a:prstGeom>
        </p:spPr>
      </p:pic>
      <p:grpSp>
        <p:nvGrpSpPr>
          <p:cNvPr name="Group 5" id="5"/>
          <p:cNvGrpSpPr/>
          <p:nvPr/>
        </p:nvGrpSpPr>
        <p:grpSpPr>
          <a:xfrm rot="0">
            <a:off x="-1635801" y="9258300"/>
            <a:ext cx="4972010" cy="2229172"/>
            <a:chOff x="0" y="0"/>
            <a:chExt cx="1309501" cy="587107"/>
          </a:xfrm>
        </p:grpSpPr>
        <p:sp>
          <p:nvSpPr>
            <p:cNvPr name="Freeform 6" id="6"/>
            <p:cNvSpPr/>
            <p:nvPr/>
          </p:nvSpPr>
          <p:spPr>
            <a:xfrm flipH="false" flipV="false">
              <a:off x="0" y="0"/>
              <a:ext cx="1309501" cy="587107"/>
            </a:xfrm>
            <a:custGeom>
              <a:avLst/>
              <a:gdLst/>
              <a:ahLst/>
              <a:cxnLst/>
              <a:rect r="r" b="b" t="t" l="l"/>
              <a:pathLst>
                <a:path h="587107" w="1309501">
                  <a:moveTo>
                    <a:pt x="1309501" y="0"/>
                  </a:moveTo>
                  <a:lnTo>
                    <a:pt x="0" y="0"/>
                  </a:lnTo>
                  <a:lnTo>
                    <a:pt x="101600" y="293553"/>
                  </a:lnTo>
                  <a:lnTo>
                    <a:pt x="0" y="587107"/>
                  </a:lnTo>
                  <a:lnTo>
                    <a:pt x="1309501" y="587107"/>
                  </a:lnTo>
                  <a:lnTo>
                    <a:pt x="1207901" y="293553"/>
                  </a:lnTo>
                  <a:lnTo>
                    <a:pt x="1309501" y="0"/>
                  </a:lnTo>
                  <a:close/>
                </a:path>
              </a:pathLst>
            </a:custGeom>
            <a:solidFill>
              <a:srgbClr val="FFFFFF"/>
            </a:solidFill>
          </p:spPr>
        </p:sp>
        <p:sp>
          <p:nvSpPr>
            <p:cNvPr name="TextBox 7" id="7"/>
            <p:cNvSpPr txBox="true"/>
            <p:nvPr/>
          </p:nvSpPr>
          <p:spPr>
            <a:xfrm>
              <a:off x="88900" y="-38100"/>
              <a:ext cx="635000"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31374" y="886946"/>
            <a:ext cx="6175217" cy="1431415"/>
            <a:chOff x="0" y="0"/>
            <a:chExt cx="8233623" cy="1908553"/>
          </a:xfrm>
        </p:grpSpPr>
        <p:grpSp>
          <p:nvGrpSpPr>
            <p:cNvPr name="Group 9" id="9"/>
            <p:cNvGrpSpPr/>
            <p:nvPr/>
          </p:nvGrpSpPr>
          <p:grpSpPr>
            <a:xfrm rot="-10800000">
              <a:off x="1285157" y="0"/>
              <a:ext cx="6948466" cy="1908510"/>
              <a:chOff x="0" y="0"/>
              <a:chExt cx="13131565" cy="3606800"/>
            </a:xfrm>
          </p:grpSpPr>
          <p:sp>
            <p:nvSpPr>
              <p:cNvPr name="Freeform 10" id="10"/>
              <p:cNvSpPr/>
              <p:nvPr/>
            </p:nvSpPr>
            <p:spPr>
              <a:xfrm flipH="false" flipV="false">
                <a:off x="0" y="0"/>
                <a:ext cx="13131566" cy="3606800"/>
              </a:xfrm>
              <a:custGeom>
                <a:avLst/>
                <a:gdLst/>
                <a:ahLst/>
                <a:cxnLst/>
                <a:rect r="r" b="b" t="t" l="l"/>
                <a:pathLst>
                  <a:path h="3606800" w="13131566">
                    <a:moveTo>
                      <a:pt x="13131566" y="0"/>
                    </a:moveTo>
                    <a:lnTo>
                      <a:pt x="1041400" y="0"/>
                    </a:lnTo>
                    <a:lnTo>
                      <a:pt x="0" y="1803400"/>
                    </a:lnTo>
                    <a:lnTo>
                      <a:pt x="1041400" y="3606800"/>
                    </a:lnTo>
                    <a:lnTo>
                      <a:pt x="13131566" y="3606800"/>
                    </a:lnTo>
                    <a:lnTo>
                      <a:pt x="12090165" y="1803400"/>
                    </a:lnTo>
                    <a:close/>
                  </a:path>
                </a:pathLst>
              </a:custGeom>
              <a:solidFill>
                <a:srgbClr val="FFFFFF"/>
              </a:solidFill>
            </p:spPr>
          </p:sp>
        </p:grpSp>
        <p:grpSp>
          <p:nvGrpSpPr>
            <p:cNvPr name="Group 11" id="11"/>
            <p:cNvGrpSpPr/>
            <p:nvPr/>
          </p:nvGrpSpPr>
          <p:grpSpPr>
            <a:xfrm rot="0">
              <a:off x="0" y="43"/>
              <a:ext cx="6948466" cy="1908510"/>
              <a:chOff x="0" y="0"/>
              <a:chExt cx="13131565" cy="3606800"/>
            </a:xfrm>
          </p:grpSpPr>
          <p:sp>
            <p:nvSpPr>
              <p:cNvPr name="Freeform 12" id="12"/>
              <p:cNvSpPr/>
              <p:nvPr/>
            </p:nvSpPr>
            <p:spPr>
              <a:xfrm flipH="false" flipV="false">
                <a:off x="0" y="0"/>
                <a:ext cx="13131566" cy="3606800"/>
              </a:xfrm>
              <a:custGeom>
                <a:avLst/>
                <a:gdLst/>
                <a:ahLst/>
                <a:cxnLst/>
                <a:rect r="r" b="b" t="t" l="l"/>
                <a:pathLst>
                  <a:path h="3606800" w="13131566">
                    <a:moveTo>
                      <a:pt x="13131566" y="0"/>
                    </a:moveTo>
                    <a:lnTo>
                      <a:pt x="1041400" y="0"/>
                    </a:lnTo>
                    <a:lnTo>
                      <a:pt x="0" y="1803400"/>
                    </a:lnTo>
                    <a:lnTo>
                      <a:pt x="1041400" y="3606800"/>
                    </a:lnTo>
                    <a:lnTo>
                      <a:pt x="13131566" y="3606800"/>
                    </a:lnTo>
                    <a:lnTo>
                      <a:pt x="12090165" y="1803400"/>
                    </a:lnTo>
                    <a:close/>
                  </a:path>
                </a:pathLst>
              </a:custGeom>
              <a:solidFill>
                <a:srgbClr val="FFFFFF"/>
              </a:solidFill>
            </p:spPr>
          </p:sp>
        </p:grpSp>
      </p:grpSp>
      <p:pic>
        <p:nvPicPr>
          <p:cNvPr name="Picture 13" id="13"/>
          <p:cNvPicPr>
            <a:picLocks noChangeAspect="true"/>
          </p:cNvPicPr>
          <p:nvPr/>
        </p:nvPicPr>
        <p:blipFill>
          <a:blip r:embed="rId4"/>
          <a:srcRect l="0" t="0" r="0" b="0"/>
          <a:stretch>
            <a:fillRect/>
          </a:stretch>
        </p:blipFill>
        <p:spPr>
          <a:xfrm flipH="false" flipV="false" rot="0">
            <a:off x="8153911" y="2318361"/>
            <a:ext cx="9394878" cy="6258249"/>
          </a:xfrm>
          <a:prstGeom prst="rect">
            <a:avLst/>
          </a:prstGeom>
        </p:spPr>
      </p:pic>
      <p:sp>
        <p:nvSpPr>
          <p:cNvPr name="TextBox 14" id="14"/>
          <p:cNvSpPr txBox="true"/>
          <p:nvPr/>
        </p:nvSpPr>
        <p:spPr>
          <a:xfrm rot="0">
            <a:off x="850204" y="9134475"/>
            <a:ext cx="1567495" cy="1136972"/>
          </a:xfrm>
          <a:prstGeom prst="rect">
            <a:avLst/>
          </a:prstGeom>
        </p:spPr>
        <p:txBody>
          <a:bodyPr anchor="t" rtlCol="false" tIns="0" lIns="0" bIns="0" rIns="0">
            <a:spAutoFit/>
          </a:bodyPr>
          <a:lstStyle/>
          <a:p>
            <a:pPr algn="ctr">
              <a:lnSpc>
                <a:spcPts val="9331"/>
              </a:lnSpc>
            </a:pPr>
            <a:r>
              <a:rPr lang="en-US" sz="6665">
                <a:solidFill>
                  <a:srgbClr val="000000"/>
                </a:solidFill>
                <a:latin typeface="Open Sans Extra Bold"/>
              </a:rPr>
              <a:t>04</a:t>
            </a:r>
          </a:p>
        </p:txBody>
      </p:sp>
      <p:sp>
        <p:nvSpPr>
          <p:cNvPr name="TextBox 15" id="15"/>
          <p:cNvSpPr txBox="true"/>
          <p:nvPr/>
        </p:nvSpPr>
        <p:spPr>
          <a:xfrm rot="0">
            <a:off x="312474" y="928879"/>
            <a:ext cx="4487319" cy="1214199"/>
          </a:xfrm>
          <a:prstGeom prst="rect">
            <a:avLst/>
          </a:prstGeom>
        </p:spPr>
        <p:txBody>
          <a:bodyPr anchor="t" rtlCol="false" tIns="0" lIns="0" bIns="0" rIns="0">
            <a:spAutoFit/>
          </a:bodyPr>
          <a:lstStyle/>
          <a:p>
            <a:pPr algn="ctr">
              <a:lnSpc>
                <a:spcPts val="9955"/>
              </a:lnSpc>
            </a:pPr>
            <a:r>
              <a:rPr lang="en-US" sz="7110">
                <a:solidFill>
                  <a:srgbClr val="000000"/>
                </a:solidFill>
                <a:latin typeface="Abril Fatface"/>
              </a:rPr>
              <a:t>PHASE II</a:t>
            </a:r>
          </a:p>
        </p:txBody>
      </p:sp>
      <p:sp>
        <p:nvSpPr>
          <p:cNvPr name="TextBox 16" id="16"/>
          <p:cNvSpPr txBox="true"/>
          <p:nvPr/>
        </p:nvSpPr>
        <p:spPr>
          <a:xfrm rot="0">
            <a:off x="850204" y="3526371"/>
            <a:ext cx="6181903" cy="3708881"/>
          </a:xfrm>
          <a:prstGeom prst="rect">
            <a:avLst/>
          </a:prstGeom>
        </p:spPr>
        <p:txBody>
          <a:bodyPr anchor="t" rtlCol="false" tIns="0" lIns="0" bIns="0" rIns="0">
            <a:spAutoFit/>
          </a:bodyPr>
          <a:lstStyle/>
          <a:p>
            <a:pPr algn="ctr">
              <a:lnSpc>
                <a:spcPts val="5998"/>
              </a:lnSpc>
            </a:pPr>
            <a:r>
              <a:rPr lang="en-US" sz="3772">
                <a:solidFill>
                  <a:srgbClr val="FFFFFF"/>
                </a:solidFill>
                <a:latin typeface="Open Sans"/>
              </a:rPr>
              <a:t>The data was initially meaningful but required minor cleaning to prepare it for database creation in phase 3.</a:t>
            </a:r>
          </a:p>
        </p:txBody>
      </p:sp>
      <p:sp>
        <p:nvSpPr>
          <p:cNvPr name="TextBox 17" id="17"/>
          <p:cNvSpPr txBox="true"/>
          <p:nvPr/>
        </p:nvSpPr>
        <p:spPr>
          <a:xfrm rot="0">
            <a:off x="7998250" y="813297"/>
            <a:ext cx="8422505" cy="1637693"/>
          </a:xfrm>
          <a:prstGeom prst="rect">
            <a:avLst/>
          </a:prstGeom>
        </p:spPr>
        <p:txBody>
          <a:bodyPr anchor="t" rtlCol="false" tIns="0" lIns="0" bIns="0" rIns="0">
            <a:spAutoFit/>
          </a:bodyPr>
          <a:lstStyle/>
          <a:p>
            <a:pPr algn="ctr">
              <a:lnSpc>
                <a:spcPts val="13332"/>
              </a:lnSpc>
              <a:spcBef>
                <a:spcPct val="0"/>
              </a:spcBef>
            </a:pPr>
            <a:r>
              <a:rPr lang="en-US" sz="9523">
                <a:solidFill>
                  <a:srgbClr val="FFFFFF"/>
                </a:solidFill>
                <a:latin typeface="Open Sans Bold"/>
              </a:rPr>
              <a:t>Data Cleaning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3C730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137221"/>
            <a:ext cx="1700408" cy="1499451"/>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501136" y="7839802"/>
            <a:ext cx="1700408" cy="1499451"/>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018909" y="-181418"/>
            <a:ext cx="1700408" cy="1499451"/>
          </a:xfrm>
          <a:prstGeom prst="rect">
            <a:avLst/>
          </a:prstGeom>
        </p:spPr>
      </p:pic>
      <p:grpSp>
        <p:nvGrpSpPr>
          <p:cNvPr name="Group 5" id="5"/>
          <p:cNvGrpSpPr/>
          <p:nvPr/>
        </p:nvGrpSpPr>
        <p:grpSpPr>
          <a:xfrm rot="0">
            <a:off x="-1635801" y="9258300"/>
            <a:ext cx="4972010" cy="2229172"/>
            <a:chOff x="0" y="0"/>
            <a:chExt cx="1309501" cy="587107"/>
          </a:xfrm>
        </p:grpSpPr>
        <p:sp>
          <p:nvSpPr>
            <p:cNvPr name="Freeform 6" id="6"/>
            <p:cNvSpPr/>
            <p:nvPr/>
          </p:nvSpPr>
          <p:spPr>
            <a:xfrm flipH="false" flipV="false">
              <a:off x="0" y="0"/>
              <a:ext cx="1309501" cy="587107"/>
            </a:xfrm>
            <a:custGeom>
              <a:avLst/>
              <a:gdLst/>
              <a:ahLst/>
              <a:cxnLst/>
              <a:rect r="r" b="b" t="t" l="l"/>
              <a:pathLst>
                <a:path h="587107" w="1309501">
                  <a:moveTo>
                    <a:pt x="1309501" y="0"/>
                  </a:moveTo>
                  <a:lnTo>
                    <a:pt x="0" y="0"/>
                  </a:lnTo>
                  <a:lnTo>
                    <a:pt x="101600" y="293553"/>
                  </a:lnTo>
                  <a:lnTo>
                    <a:pt x="0" y="587107"/>
                  </a:lnTo>
                  <a:lnTo>
                    <a:pt x="1309501" y="587107"/>
                  </a:lnTo>
                  <a:lnTo>
                    <a:pt x="1207901" y="293553"/>
                  </a:lnTo>
                  <a:lnTo>
                    <a:pt x="1309501" y="0"/>
                  </a:lnTo>
                  <a:close/>
                </a:path>
              </a:pathLst>
            </a:custGeom>
            <a:solidFill>
              <a:srgbClr val="FFFFFF"/>
            </a:solidFill>
          </p:spPr>
        </p:sp>
        <p:sp>
          <p:nvSpPr>
            <p:cNvPr name="TextBox 7" id="7"/>
            <p:cNvSpPr txBox="true"/>
            <p:nvPr/>
          </p:nvSpPr>
          <p:spPr>
            <a:xfrm>
              <a:off x="88900" y="-38100"/>
              <a:ext cx="635000"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882970" y="552938"/>
            <a:ext cx="6601338" cy="1530190"/>
            <a:chOff x="0" y="0"/>
            <a:chExt cx="8801784" cy="2040253"/>
          </a:xfrm>
        </p:grpSpPr>
        <p:grpSp>
          <p:nvGrpSpPr>
            <p:cNvPr name="Group 9" id="9"/>
            <p:cNvGrpSpPr/>
            <p:nvPr/>
          </p:nvGrpSpPr>
          <p:grpSpPr>
            <a:xfrm rot="-10800000">
              <a:off x="1373840" y="0"/>
              <a:ext cx="7427944" cy="2040207"/>
              <a:chOff x="0" y="0"/>
              <a:chExt cx="13131565" cy="3606800"/>
            </a:xfrm>
          </p:grpSpPr>
          <p:sp>
            <p:nvSpPr>
              <p:cNvPr name="Freeform 10" id="10"/>
              <p:cNvSpPr/>
              <p:nvPr/>
            </p:nvSpPr>
            <p:spPr>
              <a:xfrm flipH="false" flipV="false">
                <a:off x="0" y="0"/>
                <a:ext cx="13131566" cy="3606800"/>
              </a:xfrm>
              <a:custGeom>
                <a:avLst/>
                <a:gdLst/>
                <a:ahLst/>
                <a:cxnLst/>
                <a:rect r="r" b="b" t="t" l="l"/>
                <a:pathLst>
                  <a:path h="3606800" w="13131566">
                    <a:moveTo>
                      <a:pt x="13131566" y="0"/>
                    </a:moveTo>
                    <a:lnTo>
                      <a:pt x="1041400" y="0"/>
                    </a:lnTo>
                    <a:lnTo>
                      <a:pt x="0" y="1803400"/>
                    </a:lnTo>
                    <a:lnTo>
                      <a:pt x="1041400" y="3606800"/>
                    </a:lnTo>
                    <a:lnTo>
                      <a:pt x="13131566" y="3606800"/>
                    </a:lnTo>
                    <a:lnTo>
                      <a:pt x="12090165" y="1803400"/>
                    </a:lnTo>
                    <a:close/>
                  </a:path>
                </a:pathLst>
              </a:custGeom>
              <a:solidFill>
                <a:srgbClr val="FFFFFF"/>
              </a:solidFill>
            </p:spPr>
          </p:sp>
        </p:grpSp>
        <p:grpSp>
          <p:nvGrpSpPr>
            <p:cNvPr name="Group 11" id="11"/>
            <p:cNvGrpSpPr/>
            <p:nvPr/>
          </p:nvGrpSpPr>
          <p:grpSpPr>
            <a:xfrm rot="0">
              <a:off x="0" y="46"/>
              <a:ext cx="7427944" cy="2040207"/>
              <a:chOff x="0" y="0"/>
              <a:chExt cx="13131565" cy="3606800"/>
            </a:xfrm>
          </p:grpSpPr>
          <p:sp>
            <p:nvSpPr>
              <p:cNvPr name="Freeform 12" id="12"/>
              <p:cNvSpPr/>
              <p:nvPr/>
            </p:nvSpPr>
            <p:spPr>
              <a:xfrm flipH="false" flipV="false">
                <a:off x="0" y="0"/>
                <a:ext cx="13131566" cy="3606800"/>
              </a:xfrm>
              <a:custGeom>
                <a:avLst/>
                <a:gdLst/>
                <a:ahLst/>
                <a:cxnLst/>
                <a:rect r="r" b="b" t="t" l="l"/>
                <a:pathLst>
                  <a:path h="3606800" w="13131566">
                    <a:moveTo>
                      <a:pt x="13131566" y="0"/>
                    </a:moveTo>
                    <a:lnTo>
                      <a:pt x="1041400" y="0"/>
                    </a:lnTo>
                    <a:lnTo>
                      <a:pt x="0" y="1803400"/>
                    </a:lnTo>
                    <a:lnTo>
                      <a:pt x="1041400" y="3606800"/>
                    </a:lnTo>
                    <a:lnTo>
                      <a:pt x="13131566" y="3606800"/>
                    </a:lnTo>
                    <a:lnTo>
                      <a:pt x="12090165" y="1803400"/>
                    </a:lnTo>
                    <a:close/>
                  </a:path>
                </a:pathLst>
              </a:custGeom>
              <a:solidFill>
                <a:srgbClr val="FFFFFF"/>
              </a:solidFill>
            </p:spPr>
          </p:sp>
        </p:grpSp>
      </p:grpSp>
      <p:pic>
        <p:nvPicPr>
          <p:cNvPr name="Picture 13" id="13"/>
          <p:cNvPicPr>
            <a:picLocks noChangeAspect="true"/>
          </p:cNvPicPr>
          <p:nvPr/>
        </p:nvPicPr>
        <p:blipFill>
          <a:blip r:embed="rId4"/>
          <a:srcRect l="0" t="0" r="1315" b="25300"/>
          <a:stretch>
            <a:fillRect/>
          </a:stretch>
        </p:blipFill>
        <p:spPr>
          <a:xfrm flipH="false" flipV="false" rot="0">
            <a:off x="4485336" y="1857327"/>
            <a:ext cx="9317328" cy="7052771"/>
          </a:xfrm>
          <a:prstGeom prst="rect">
            <a:avLst/>
          </a:prstGeom>
        </p:spPr>
      </p:pic>
      <p:sp>
        <p:nvSpPr>
          <p:cNvPr name="TextBox 14" id="14"/>
          <p:cNvSpPr txBox="true"/>
          <p:nvPr/>
        </p:nvSpPr>
        <p:spPr>
          <a:xfrm rot="0">
            <a:off x="850204" y="9134475"/>
            <a:ext cx="1567495" cy="1136972"/>
          </a:xfrm>
          <a:prstGeom prst="rect">
            <a:avLst/>
          </a:prstGeom>
        </p:spPr>
        <p:txBody>
          <a:bodyPr anchor="t" rtlCol="false" tIns="0" lIns="0" bIns="0" rIns="0">
            <a:spAutoFit/>
          </a:bodyPr>
          <a:lstStyle/>
          <a:p>
            <a:pPr algn="ctr">
              <a:lnSpc>
                <a:spcPts val="9331"/>
              </a:lnSpc>
            </a:pPr>
            <a:r>
              <a:rPr lang="en-US" sz="6665">
                <a:solidFill>
                  <a:srgbClr val="000000"/>
                </a:solidFill>
                <a:latin typeface="Open Sans Extra Bold"/>
              </a:rPr>
              <a:t>05</a:t>
            </a:r>
          </a:p>
        </p:txBody>
      </p:sp>
      <p:sp>
        <p:nvSpPr>
          <p:cNvPr name="TextBox 15" id="15"/>
          <p:cNvSpPr txBox="true"/>
          <p:nvPr/>
        </p:nvSpPr>
        <p:spPr>
          <a:xfrm rot="0">
            <a:off x="178730" y="645388"/>
            <a:ext cx="4477937" cy="1211939"/>
          </a:xfrm>
          <a:prstGeom prst="rect">
            <a:avLst/>
          </a:prstGeom>
        </p:spPr>
        <p:txBody>
          <a:bodyPr anchor="t" rtlCol="false" tIns="0" lIns="0" bIns="0" rIns="0">
            <a:spAutoFit/>
          </a:bodyPr>
          <a:lstStyle/>
          <a:p>
            <a:pPr algn="ctr">
              <a:lnSpc>
                <a:spcPts val="9934"/>
              </a:lnSpc>
            </a:pPr>
            <a:r>
              <a:rPr lang="en-US" sz="7095">
                <a:solidFill>
                  <a:srgbClr val="000000"/>
                </a:solidFill>
                <a:latin typeface="Abril Fatface"/>
              </a:rPr>
              <a:t>PHASE III</a:t>
            </a:r>
          </a:p>
        </p:txBody>
      </p:sp>
      <p:sp>
        <p:nvSpPr>
          <p:cNvPr name="TextBox 16" id="16"/>
          <p:cNvSpPr txBox="true"/>
          <p:nvPr/>
        </p:nvSpPr>
        <p:spPr>
          <a:xfrm rot="0">
            <a:off x="7342706" y="520549"/>
            <a:ext cx="8977649" cy="1433041"/>
          </a:xfrm>
          <a:prstGeom prst="rect">
            <a:avLst/>
          </a:prstGeom>
        </p:spPr>
        <p:txBody>
          <a:bodyPr anchor="t" rtlCol="false" tIns="0" lIns="0" bIns="0" rIns="0">
            <a:spAutoFit/>
          </a:bodyPr>
          <a:lstStyle/>
          <a:p>
            <a:pPr algn="ctr">
              <a:lnSpc>
                <a:spcPts val="11710"/>
              </a:lnSpc>
              <a:spcBef>
                <a:spcPct val="0"/>
              </a:spcBef>
            </a:pPr>
            <a:r>
              <a:rPr lang="en-US" sz="8364">
                <a:solidFill>
                  <a:srgbClr val="FFFFFF"/>
                </a:solidFill>
                <a:latin typeface="Open Sans Bold"/>
              </a:rPr>
              <a:t>Creating Insights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3C730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99647" y="-9675"/>
            <a:ext cx="1700408" cy="1499451"/>
          </a:xfrm>
          <a:prstGeom prst="rect">
            <a:avLst/>
          </a:prstGeom>
        </p:spPr>
      </p:pic>
      <p:grpSp>
        <p:nvGrpSpPr>
          <p:cNvPr name="Group 3" id="3"/>
          <p:cNvGrpSpPr/>
          <p:nvPr/>
        </p:nvGrpSpPr>
        <p:grpSpPr>
          <a:xfrm rot="-10800000">
            <a:off x="-523278" y="253769"/>
            <a:ext cx="10096096" cy="1549862"/>
            <a:chOff x="0" y="0"/>
            <a:chExt cx="23495380" cy="3606800"/>
          </a:xfrm>
        </p:grpSpPr>
        <p:sp>
          <p:nvSpPr>
            <p:cNvPr name="Freeform 4" id="4"/>
            <p:cNvSpPr/>
            <p:nvPr/>
          </p:nvSpPr>
          <p:spPr>
            <a:xfrm flipH="false" flipV="false">
              <a:off x="0" y="0"/>
              <a:ext cx="23495380" cy="3606800"/>
            </a:xfrm>
            <a:custGeom>
              <a:avLst/>
              <a:gdLst/>
              <a:ahLst/>
              <a:cxnLst/>
              <a:rect r="r" b="b" t="t" l="l"/>
              <a:pathLst>
                <a:path h="3606800" w="23495380">
                  <a:moveTo>
                    <a:pt x="23495380" y="0"/>
                  </a:moveTo>
                  <a:lnTo>
                    <a:pt x="1041400" y="0"/>
                  </a:lnTo>
                  <a:lnTo>
                    <a:pt x="0" y="1803400"/>
                  </a:lnTo>
                  <a:lnTo>
                    <a:pt x="1041400" y="3606800"/>
                  </a:lnTo>
                  <a:lnTo>
                    <a:pt x="23495380" y="3606800"/>
                  </a:lnTo>
                  <a:lnTo>
                    <a:pt x="22453980" y="1803400"/>
                  </a:lnTo>
                  <a:close/>
                </a:path>
              </a:pathLst>
            </a:custGeom>
            <a:solidFill>
              <a:srgbClr val="FFFFFF"/>
            </a:solidFill>
          </p:spPr>
        </p:sp>
      </p:grpSp>
      <p:grpSp>
        <p:nvGrpSpPr>
          <p:cNvPr name="Group 5" id="5"/>
          <p:cNvGrpSpPr/>
          <p:nvPr/>
        </p:nvGrpSpPr>
        <p:grpSpPr>
          <a:xfrm rot="0">
            <a:off x="-1635801" y="9258300"/>
            <a:ext cx="4972010" cy="2229172"/>
            <a:chOff x="0" y="0"/>
            <a:chExt cx="1309501" cy="587107"/>
          </a:xfrm>
        </p:grpSpPr>
        <p:sp>
          <p:nvSpPr>
            <p:cNvPr name="Freeform 6" id="6"/>
            <p:cNvSpPr/>
            <p:nvPr/>
          </p:nvSpPr>
          <p:spPr>
            <a:xfrm flipH="false" flipV="false">
              <a:off x="0" y="0"/>
              <a:ext cx="1309501" cy="587107"/>
            </a:xfrm>
            <a:custGeom>
              <a:avLst/>
              <a:gdLst/>
              <a:ahLst/>
              <a:cxnLst/>
              <a:rect r="r" b="b" t="t" l="l"/>
              <a:pathLst>
                <a:path h="587107" w="1309501">
                  <a:moveTo>
                    <a:pt x="1309501" y="0"/>
                  </a:moveTo>
                  <a:lnTo>
                    <a:pt x="0" y="0"/>
                  </a:lnTo>
                  <a:lnTo>
                    <a:pt x="101600" y="293553"/>
                  </a:lnTo>
                  <a:lnTo>
                    <a:pt x="0" y="587107"/>
                  </a:lnTo>
                  <a:lnTo>
                    <a:pt x="1309501" y="587107"/>
                  </a:lnTo>
                  <a:lnTo>
                    <a:pt x="1207901" y="293553"/>
                  </a:lnTo>
                  <a:lnTo>
                    <a:pt x="1309501" y="0"/>
                  </a:lnTo>
                  <a:close/>
                </a:path>
              </a:pathLst>
            </a:custGeom>
            <a:solidFill>
              <a:srgbClr val="FFFFFF"/>
            </a:solidFill>
          </p:spPr>
        </p:sp>
        <p:sp>
          <p:nvSpPr>
            <p:cNvPr name="TextBox 7" id="7"/>
            <p:cNvSpPr txBox="true"/>
            <p:nvPr/>
          </p:nvSpPr>
          <p:spPr>
            <a:xfrm>
              <a:off x="88900" y="-38100"/>
              <a:ext cx="635000" cy="444500"/>
            </a:xfrm>
            <a:prstGeom prst="rect">
              <a:avLst/>
            </a:prstGeom>
          </p:spPr>
          <p:txBody>
            <a:bodyPr anchor="ctr" rtlCol="false" tIns="50800" lIns="50800" bIns="50800" rIns="50800"/>
            <a:lstStyle/>
            <a:p>
              <a:pPr algn="ctr">
                <a:lnSpc>
                  <a:spcPts val="2659"/>
                </a:lnSpc>
                <a:spcBef>
                  <a:spcPct val="0"/>
                </a:spcBef>
              </a:pPr>
            </a:p>
          </p:txBody>
        </p:sp>
      </p:gr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49851" y="7898485"/>
            <a:ext cx="1700408" cy="1499451"/>
          </a:xfrm>
          <a:prstGeom prst="rect">
            <a:avLst/>
          </a:prstGeom>
        </p:spPr>
      </p:pic>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995687" y="-214596"/>
            <a:ext cx="1700408" cy="1499451"/>
          </a:xfrm>
          <a:prstGeom prst="rect">
            <a:avLst/>
          </a:prstGeom>
        </p:spPr>
      </p:pic>
      <p:pic>
        <p:nvPicPr>
          <p:cNvPr name="Picture 10" id="10"/>
          <p:cNvPicPr>
            <a:picLocks noChangeAspect="true"/>
          </p:cNvPicPr>
          <p:nvPr/>
        </p:nvPicPr>
        <p:blipFill>
          <a:blip r:embed="rId4"/>
          <a:srcRect l="0" t="0" r="0" b="0"/>
          <a:stretch>
            <a:fillRect/>
          </a:stretch>
        </p:blipFill>
        <p:spPr>
          <a:xfrm flipH="false" flipV="false" rot="0">
            <a:off x="829856" y="2413012"/>
            <a:ext cx="9359452" cy="6382139"/>
          </a:xfrm>
          <a:prstGeom prst="rect">
            <a:avLst/>
          </a:prstGeom>
        </p:spPr>
      </p:pic>
      <p:pic>
        <p:nvPicPr>
          <p:cNvPr name="Picture 11" id="11"/>
          <p:cNvPicPr>
            <a:picLocks noChangeAspect="true"/>
          </p:cNvPicPr>
          <p:nvPr/>
        </p:nvPicPr>
        <p:blipFill>
          <a:blip r:embed="rId5"/>
          <a:srcRect l="0" t="0" r="0" b="0"/>
          <a:stretch>
            <a:fillRect/>
          </a:stretch>
        </p:blipFill>
        <p:spPr>
          <a:xfrm flipH="false" flipV="false" rot="0">
            <a:off x="10670827" y="2413012"/>
            <a:ext cx="1647753" cy="2667790"/>
          </a:xfrm>
          <a:prstGeom prst="rect">
            <a:avLst/>
          </a:prstGeom>
        </p:spPr>
      </p:pic>
      <p:sp>
        <p:nvSpPr>
          <p:cNvPr name="TextBox 12" id="12"/>
          <p:cNvSpPr txBox="true"/>
          <p:nvPr/>
        </p:nvSpPr>
        <p:spPr>
          <a:xfrm rot="0">
            <a:off x="-1174024" y="613014"/>
            <a:ext cx="11844852" cy="755172"/>
          </a:xfrm>
          <a:prstGeom prst="rect">
            <a:avLst/>
          </a:prstGeom>
        </p:spPr>
        <p:txBody>
          <a:bodyPr anchor="t" rtlCol="false" tIns="0" lIns="0" bIns="0" rIns="0">
            <a:spAutoFit/>
          </a:bodyPr>
          <a:lstStyle/>
          <a:p>
            <a:pPr algn="ctr">
              <a:lnSpc>
                <a:spcPts val="6286"/>
              </a:lnSpc>
            </a:pPr>
            <a:r>
              <a:rPr lang="en-US" sz="4490">
                <a:solidFill>
                  <a:srgbClr val="000000"/>
                </a:solidFill>
                <a:latin typeface="Abril Fatface"/>
              </a:rPr>
              <a:t>AVERAGE MONTHLY PRICE </a:t>
            </a:r>
          </a:p>
        </p:txBody>
      </p:sp>
      <p:sp>
        <p:nvSpPr>
          <p:cNvPr name="TextBox 13" id="13"/>
          <p:cNvSpPr txBox="true"/>
          <p:nvPr/>
        </p:nvSpPr>
        <p:spPr>
          <a:xfrm rot="0">
            <a:off x="850204" y="9134475"/>
            <a:ext cx="1567495" cy="1136972"/>
          </a:xfrm>
          <a:prstGeom prst="rect">
            <a:avLst/>
          </a:prstGeom>
        </p:spPr>
        <p:txBody>
          <a:bodyPr anchor="t" rtlCol="false" tIns="0" lIns="0" bIns="0" rIns="0">
            <a:spAutoFit/>
          </a:bodyPr>
          <a:lstStyle/>
          <a:p>
            <a:pPr algn="ctr">
              <a:lnSpc>
                <a:spcPts val="9331"/>
              </a:lnSpc>
            </a:pPr>
            <a:r>
              <a:rPr lang="en-US" sz="6665">
                <a:solidFill>
                  <a:srgbClr val="000000"/>
                </a:solidFill>
                <a:latin typeface="Open Sans Extra Bold"/>
              </a:rPr>
              <a:t>06</a:t>
            </a:r>
          </a:p>
        </p:txBody>
      </p:sp>
      <p:sp>
        <p:nvSpPr>
          <p:cNvPr name="TextBox 14" id="14"/>
          <p:cNvSpPr txBox="true"/>
          <p:nvPr/>
        </p:nvSpPr>
        <p:spPr>
          <a:xfrm rot="0">
            <a:off x="10449481" y="7261345"/>
            <a:ext cx="4949428" cy="356235"/>
          </a:xfrm>
          <a:prstGeom prst="rect">
            <a:avLst/>
          </a:prstGeom>
        </p:spPr>
        <p:txBody>
          <a:bodyPr anchor="t" rtlCol="false" tIns="0" lIns="0" bIns="0" rIns="0">
            <a:spAutoFit/>
          </a:bodyPr>
          <a:lstStyle/>
          <a:p>
            <a:pPr algn="ctr" marL="453390" indent="-226695" lvl="1">
              <a:lnSpc>
                <a:spcPts val="2940"/>
              </a:lnSpc>
              <a:buFont typeface="Arial"/>
              <a:buChar char="•"/>
            </a:pPr>
            <a:r>
              <a:rPr lang="en-US" sz="2100">
                <a:solidFill>
                  <a:srgbClr val="FFFFFF"/>
                </a:solidFill>
                <a:latin typeface="Open Sans"/>
              </a:rPr>
              <a:t>I used slicer to choose the vegetable</a:t>
            </a:r>
          </a:p>
        </p:txBody>
      </p:sp>
      <p:sp>
        <p:nvSpPr>
          <p:cNvPr name="TextBox 15" id="15"/>
          <p:cNvSpPr txBox="true"/>
          <p:nvPr/>
        </p:nvSpPr>
        <p:spPr>
          <a:xfrm rot="0">
            <a:off x="10449481" y="6166652"/>
            <a:ext cx="11365137" cy="727710"/>
          </a:xfrm>
          <a:prstGeom prst="rect">
            <a:avLst/>
          </a:prstGeom>
        </p:spPr>
        <p:txBody>
          <a:bodyPr anchor="t" rtlCol="false" tIns="0" lIns="0" bIns="0" rIns="0">
            <a:spAutoFit/>
          </a:bodyPr>
          <a:lstStyle/>
          <a:p>
            <a:pPr marL="453390" indent="-226695" lvl="1">
              <a:lnSpc>
                <a:spcPts val="2940"/>
              </a:lnSpc>
              <a:buFont typeface="Arial"/>
              <a:buChar char="•"/>
            </a:pPr>
            <a:r>
              <a:rPr lang="en-US" sz="2100">
                <a:solidFill>
                  <a:srgbClr val="FFFFFF"/>
                </a:solidFill>
                <a:latin typeface="Open Sans"/>
              </a:rPr>
              <a:t>Pivot table did the task</a:t>
            </a:r>
            <a:r>
              <a:rPr lang="en-US" sz="2100">
                <a:solidFill>
                  <a:srgbClr val="FFFFFF"/>
                </a:solidFill>
                <a:latin typeface="Open Sans"/>
              </a:rPr>
              <a:t> and line graph helped</a:t>
            </a:r>
          </a:p>
          <a:p>
            <a:pPr algn="l">
              <a:lnSpc>
                <a:spcPts val="2940"/>
              </a:lnSpc>
            </a:pPr>
            <a:r>
              <a:rPr lang="en-US" sz="2100">
                <a:solidFill>
                  <a:srgbClr val="FFFFFF"/>
                </a:solidFill>
                <a:latin typeface="Open Sans"/>
              </a:rPr>
              <a:t>       me to convey it better</a:t>
            </a:r>
            <a:r>
              <a:rPr lang="en-US" sz="2100">
                <a:solidFill>
                  <a:srgbClr val="FFFFFF"/>
                </a:solidFill>
                <a:latin typeface="Open Sans"/>
              </a:rPr>
              <a:t>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3C730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137221"/>
            <a:ext cx="1700408" cy="1499451"/>
          </a:xfrm>
          <a:prstGeom prst="rect">
            <a:avLst/>
          </a:prstGeom>
        </p:spPr>
      </p:pic>
      <p:grpSp>
        <p:nvGrpSpPr>
          <p:cNvPr name="Group 3" id="3"/>
          <p:cNvGrpSpPr/>
          <p:nvPr/>
        </p:nvGrpSpPr>
        <p:grpSpPr>
          <a:xfrm rot="0">
            <a:off x="-803312" y="306179"/>
            <a:ext cx="15413830" cy="1693822"/>
            <a:chOff x="0" y="0"/>
            <a:chExt cx="20551774" cy="2258430"/>
          </a:xfrm>
        </p:grpSpPr>
        <p:grpSp>
          <p:nvGrpSpPr>
            <p:cNvPr name="Group 4" id="4"/>
            <p:cNvGrpSpPr/>
            <p:nvPr/>
          </p:nvGrpSpPr>
          <p:grpSpPr>
            <a:xfrm rot="-10800000">
              <a:off x="0" y="0"/>
              <a:ext cx="20551774" cy="2258430"/>
              <a:chOff x="0" y="0"/>
              <a:chExt cx="32821981" cy="3606800"/>
            </a:xfrm>
          </p:grpSpPr>
          <p:sp>
            <p:nvSpPr>
              <p:cNvPr name="Freeform 5" id="5"/>
              <p:cNvSpPr/>
              <p:nvPr/>
            </p:nvSpPr>
            <p:spPr>
              <a:xfrm flipH="false" flipV="false">
                <a:off x="0" y="0"/>
                <a:ext cx="32821981" cy="3606800"/>
              </a:xfrm>
              <a:custGeom>
                <a:avLst/>
                <a:gdLst/>
                <a:ahLst/>
                <a:cxnLst/>
                <a:rect r="r" b="b" t="t" l="l"/>
                <a:pathLst>
                  <a:path h="3606800" w="32821981">
                    <a:moveTo>
                      <a:pt x="32821981" y="0"/>
                    </a:moveTo>
                    <a:lnTo>
                      <a:pt x="1041400" y="0"/>
                    </a:lnTo>
                    <a:lnTo>
                      <a:pt x="0" y="1803400"/>
                    </a:lnTo>
                    <a:lnTo>
                      <a:pt x="1041400" y="3606800"/>
                    </a:lnTo>
                    <a:lnTo>
                      <a:pt x="32821981" y="3606800"/>
                    </a:lnTo>
                    <a:lnTo>
                      <a:pt x="31780581" y="1803400"/>
                    </a:lnTo>
                    <a:close/>
                  </a:path>
                </a:pathLst>
              </a:custGeom>
              <a:solidFill>
                <a:srgbClr val="FFFFFF"/>
              </a:solidFill>
            </p:spPr>
          </p:sp>
        </p:grpSp>
        <p:sp>
          <p:nvSpPr>
            <p:cNvPr name="TextBox 6" id="6"/>
            <p:cNvSpPr txBox="true"/>
            <p:nvPr/>
          </p:nvSpPr>
          <p:spPr>
            <a:xfrm rot="0">
              <a:off x="830069" y="660372"/>
              <a:ext cx="18891635" cy="871010"/>
            </a:xfrm>
            <a:prstGeom prst="rect">
              <a:avLst/>
            </a:prstGeom>
          </p:spPr>
          <p:txBody>
            <a:bodyPr anchor="t" rtlCol="false" tIns="0" lIns="0" bIns="0" rIns="0">
              <a:spAutoFit/>
            </a:bodyPr>
            <a:lstStyle/>
            <a:p>
              <a:pPr algn="ctr">
                <a:lnSpc>
                  <a:spcPts val="5599"/>
                </a:lnSpc>
              </a:pPr>
              <a:r>
                <a:rPr lang="en-US" sz="3999">
                  <a:solidFill>
                    <a:srgbClr val="000000"/>
                  </a:solidFill>
                  <a:latin typeface="Abril Fatface"/>
                </a:rPr>
                <a:t>VEGETABLE PRICES IN NOIDA AND NEARBY MARKETS</a:t>
              </a:r>
            </a:p>
          </p:txBody>
        </p:sp>
      </p:grpSp>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50204" y="7582503"/>
            <a:ext cx="1700408" cy="1499451"/>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080385" y="-211474"/>
            <a:ext cx="1700408" cy="1499451"/>
          </a:xfrm>
          <a:prstGeom prst="rect">
            <a:avLst/>
          </a:prstGeom>
        </p:spPr>
      </p:pic>
      <p:grpSp>
        <p:nvGrpSpPr>
          <p:cNvPr name="Group 9" id="9"/>
          <p:cNvGrpSpPr/>
          <p:nvPr/>
        </p:nvGrpSpPr>
        <p:grpSpPr>
          <a:xfrm rot="0">
            <a:off x="-1635801" y="9258300"/>
            <a:ext cx="4972010" cy="2229172"/>
            <a:chOff x="0" y="0"/>
            <a:chExt cx="1309501" cy="587107"/>
          </a:xfrm>
        </p:grpSpPr>
        <p:sp>
          <p:nvSpPr>
            <p:cNvPr name="Freeform 10" id="10"/>
            <p:cNvSpPr/>
            <p:nvPr/>
          </p:nvSpPr>
          <p:spPr>
            <a:xfrm flipH="false" flipV="false">
              <a:off x="0" y="0"/>
              <a:ext cx="1309501" cy="587107"/>
            </a:xfrm>
            <a:custGeom>
              <a:avLst/>
              <a:gdLst/>
              <a:ahLst/>
              <a:cxnLst/>
              <a:rect r="r" b="b" t="t" l="l"/>
              <a:pathLst>
                <a:path h="587107" w="1309501">
                  <a:moveTo>
                    <a:pt x="1309501" y="0"/>
                  </a:moveTo>
                  <a:lnTo>
                    <a:pt x="0" y="0"/>
                  </a:lnTo>
                  <a:lnTo>
                    <a:pt x="101600" y="293553"/>
                  </a:lnTo>
                  <a:lnTo>
                    <a:pt x="0" y="587107"/>
                  </a:lnTo>
                  <a:lnTo>
                    <a:pt x="1309501" y="587107"/>
                  </a:lnTo>
                  <a:lnTo>
                    <a:pt x="1207901" y="293553"/>
                  </a:lnTo>
                  <a:lnTo>
                    <a:pt x="1309501" y="0"/>
                  </a:lnTo>
                  <a:close/>
                </a:path>
              </a:pathLst>
            </a:custGeom>
            <a:solidFill>
              <a:srgbClr val="FFFFFF"/>
            </a:solidFill>
          </p:spPr>
        </p:sp>
        <p:sp>
          <p:nvSpPr>
            <p:cNvPr name="TextBox 11" id="11"/>
            <p:cNvSpPr txBox="true"/>
            <p:nvPr/>
          </p:nvSpPr>
          <p:spPr>
            <a:xfrm>
              <a:off x="88900" y="-38100"/>
              <a:ext cx="635000" cy="444500"/>
            </a:xfrm>
            <a:prstGeom prst="rect">
              <a:avLst/>
            </a:prstGeom>
          </p:spPr>
          <p:txBody>
            <a:bodyPr anchor="ctr" rtlCol="false" tIns="50800" lIns="50800" bIns="50800" rIns="50800"/>
            <a:lstStyle/>
            <a:p>
              <a:pPr algn="ctr">
                <a:lnSpc>
                  <a:spcPts val="2659"/>
                </a:lnSpc>
                <a:spcBef>
                  <a:spcPct val="0"/>
                </a:spcBef>
              </a:pPr>
            </a:p>
          </p:txBody>
        </p:sp>
      </p:grpSp>
      <p:pic>
        <p:nvPicPr>
          <p:cNvPr name="Picture 12" id="12"/>
          <p:cNvPicPr>
            <a:picLocks noChangeAspect="true"/>
          </p:cNvPicPr>
          <p:nvPr/>
        </p:nvPicPr>
        <p:blipFill>
          <a:blip r:embed="rId4"/>
          <a:srcRect l="0" t="0" r="0" b="0"/>
          <a:stretch>
            <a:fillRect/>
          </a:stretch>
        </p:blipFill>
        <p:spPr>
          <a:xfrm flipH="false" flipV="false" rot="0">
            <a:off x="468200" y="2290624"/>
            <a:ext cx="11068468" cy="5764143"/>
          </a:xfrm>
          <a:prstGeom prst="rect">
            <a:avLst/>
          </a:prstGeom>
        </p:spPr>
      </p:pic>
      <p:sp>
        <p:nvSpPr>
          <p:cNvPr name="TextBox 13" id="13"/>
          <p:cNvSpPr txBox="true"/>
          <p:nvPr/>
        </p:nvSpPr>
        <p:spPr>
          <a:xfrm rot="0">
            <a:off x="850204" y="9134475"/>
            <a:ext cx="1567495" cy="1136972"/>
          </a:xfrm>
          <a:prstGeom prst="rect">
            <a:avLst/>
          </a:prstGeom>
        </p:spPr>
        <p:txBody>
          <a:bodyPr anchor="t" rtlCol="false" tIns="0" lIns="0" bIns="0" rIns="0">
            <a:spAutoFit/>
          </a:bodyPr>
          <a:lstStyle/>
          <a:p>
            <a:pPr algn="ctr">
              <a:lnSpc>
                <a:spcPts val="9331"/>
              </a:lnSpc>
            </a:pPr>
            <a:r>
              <a:rPr lang="en-US" sz="6665">
                <a:solidFill>
                  <a:srgbClr val="000000"/>
                </a:solidFill>
                <a:latin typeface="Open Sans Extra Bold"/>
              </a:rPr>
              <a:t>07</a:t>
            </a:r>
          </a:p>
        </p:txBody>
      </p:sp>
      <p:sp>
        <p:nvSpPr>
          <p:cNvPr name="TextBox 14" id="14"/>
          <p:cNvSpPr txBox="true"/>
          <p:nvPr/>
        </p:nvSpPr>
        <p:spPr>
          <a:xfrm rot="0">
            <a:off x="11847090" y="2573849"/>
            <a:ext cx="6083498" cy="860425"/>
          </a:xfrm>
          <a:prstGeom prst="rect">
            <a:avLst/>
          </a:prstGeom>
        </p:spPr>
        <p:txBody>
          <a:bodyPr anchor="t" rtlCol="false" tIns="0" lIns="0" bIns="0" rIns="0">
            <a:spAutoFit/>
          </a:bodyPr>
          <a:lstStyle/>
          <a:p>
            <a:pPr marL="539748" indent="-269874" lvl="1">
              <a:lnSpc>
                <a:spcPts val="3499"/>
              </a:lnSpc>
              <a:buFont typeface="Arial"/>
              <a:buChar char="•"/>
            </a:pPr>
            <a:r>
              <a:rPr lang="en-US" sz="2499">
                <a:solidFill>
                  <a:srgbClr val="FFFFFF"/>
                </a:solidFill>
                <a:latin typeface="Open Sans"/>
              </a:rPr>
              <a:t>Mall prices are 16% more compared to   Retail Prices</a:t>
            </a:r>
          </a:p>
        </p:txBody>
      </p:sp>
      <p:sp>
        <p:nvSpPr>
          <p:cNvPr name="TextBox 15" id="15"/>
          <p:cNvSpPr txBox="true"/>
          <p:nvPr/>
        </p:nvSpPr>
        <p:spPr>
          <a:xfrm rot="0">
            <a:off x="11847090" y="3882584"/>
            <a:ext cx="6083498" cy="860425"/>
          </a:xfrm>
          <a:prstGeom prst="rect">
            <a:avLst/>
          </a:prstGeom>
        </p:spPr>
        <p:txBody>
          <a:bodyPr anchor="t" rtlCol="false" tIns="0" lIns="0" bIns="0" rIns="0">
            <a:spAutoFit/>
          </a:bodyPr>
          <a:lstStyle/>
          <a:p>
            <a:pPr marL="539748" indent="-269874" lvl="1">
              <a:lnSpc>
                <a:spcPts val="3499"/>
              </a:lnSpc>
              <a:buFont typeface="Arial"/>
              <a:buChar char="•"/>
            </a:pPr>
            <a:r>
              <a:rPr lang="en-US" sz="2499">
                <a:solidFill>
                  <a:srgbClr val="FFFFFF"/>
                </a:solidFill>
                <a:latin typeface="Open Sans"/>
              </a:rPr>
              <a:t>Seasonal vegetables tend to be cheaper than non-seasonal ones.</a:t>
            </a:r>
          </a:p>
        </p:txBody>
      </p:sp>
      <p:sp>
        <p:nvSpPr>
          <p:cNvPr name="TextBox 16" id="16"/>
          <p:cNvSpPr txBox="true"/>
          <p:nvPr/>
        </p:nvSpPr>
        <p:spPr>
          <a:xfrm rot="0">
            <a:off x="11847090" y="5125071"/>
            <a:ext cx="6083498" cy="1298575"/>
          </a:xfrm>
          <a:prstGeom prst="rect">
            <a:avLst/>
          </a:prstGeom>
        </p:spPr>
        <p:txBody>
          <a:bodyPr anchor="t" rtlCol="false" tIns="0" lIns="0" bIns="0" rIns="0">
            <a:spAutoFit/>
          </a:bodyPr>
          <a:lstStyle/>
          <a:p>
            <a:pPr marL="539748" indent="-269874" lvl="1">
              <a:lnSpc>
                <a:spcPts val="3499"/>
              </a:lnSpc>
              <a:buFont typeface="Arial"/>
              <a:buChar char="•"/>
            </a:pPr>
            <a:r>
              <a:rPr lang="en-US" sz="2499">
                <a:solidFill>
                  <a:srgbClr val="FFFFFF"/>
                </a:solidFill>
                <a:latin typeface="Open Sans"/>
              </a:rPr>
              <a:t>Transportation costs, supply chain efficiency, competition, and demand can be the cause of this variation.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3C730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137221"/>
            <a:ext cx="1700408" cy="1499451"/>
          </a:xfrm>
          <a:prstGeom prst="rect">
            <a:avLst/>
          </a:prstGeom>
        </p:spPr>
      </p:pic>
      <p:grpSp>
        <p:nvGrpSpPr>
          <p:cNvPr name="Group 3" id="3"/>
          <p:cNvGrpSpPr/>
          <p:nvPr/>
        </p:nvGrpSpPr>
        <p:grpSpPr>
          <a:xfrm rot="-10800000">
            <a:off x="-850204" y="352299"/>
            <a:ext cx="11006842" cy="1693822"/>
            <a:chOff x="0" y="0"/>
            <a:chExt cx="23437805" cy="3606800"/>
          </a:xfrm>
        </p:grpSpPr>
        <p:sp>
          <p:nvSpPr>
            <p:cNvPr name="Freeform 4" id="4"/>
            <p:cNvSpPr/>
            <p:nvPr/>
          </p:nvSpPr>
          <p:spPr>
            <a:xfrm flipH="false" flipV="false">
              <a:off x="0" y="0"/>
              <a:ext cx="23437805" cy="3606800"/>
            </a:xfrm>
            <a:custGeom>
              <a:avLst/>
              <a:gdLst/>
              <a:ahLst/>
              <a:cxnLst/>
              <a:rect r="r" b="b" t="t" l="l"/>
              <a:pathLst>
                <a:path h="3606800" w="23437805">
                  <a:moveTo>
                    <a:pt x="23437805" y="0"/>
                  </a:moveTo>
                  <a:lnTo>
                    <a:pt x="1041400" y="0"/>
                  </a:lnTo>
                  <a:lnTo>
                    <a:pt x="0" y="1803400"/>
                  </a:lnTo>
                  <a:lnTo>
                    <a:pt x="1041400" y="3606800"/>
                  </a:lnTo>
                  <a:lnTo>
                    <a:pt x="23437805" y="3606800"/>
                  </a:lnTo>
                  <a:lnTo>
                    <a:pt x="22396405" y="1803400"/>
                  </a:lnTo>
                  <a:close/>
                </a:path>
              </a:pathLst>
            </a:custGeom>
            <a:solidFill>
              <a:srgbClr val="FFFFFF"/>
            </a:solidFill>
          </p:spPr>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50204" y="7582503"/>
            <a:ext cx="1700408" cy="1499451"/>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080385" y="-211474"/>
            <a:ext cx="1700408" cy="1499451"/>
          </a:xfrm>
          <a:prstGeom prst="rect">
            <a:avLst/>
          </a:prstGeom>
        </p:spPr>
      </p:pic>
      <p:grpSp>
        <p:nvGrpSpPr>
          <p:cNvPr name="Group 7" id="7"/>
          <p:cNvGrpSpPr/>
          <p:nvPr/>
        </p:nvGrpSpPr>
        <p:grpSpPr>
          <a:xfrm rot="0">
            <a:off x="-1635801" y="9258300"/>
            <a:ext cx="4972010" cy="2229172"/>
            <a:chOff x="0" y="0"/>
            <a:chExt cx="1309501" cy="587107"/>
          </a:xfrm>
        </p:grpSpPr>
        <p:sp>
          <p:nvSpPr>
            <p:cNvPr name="Freeform 8" id="8"/>
            <p:cNvSpPr/>
            <p:nvPr/>
          </p:nvSpPr>
          <p:spPr>
            <a:xfrm flipH="false" flipV="false">
              <a:off x="0" y="0"/>
              <a:ext cx="1309501" cy="587107"/>
            </a:xfrm>
            <a:custGeom>
              <a:avLst/>
              <a:gdLst/>
              <a:ahLst/>
              <a:cxnLst/>
              <a:rect r="r" b="b" t="t" l="l"/>
              <a:pathLst>
                <a:path h="587107" w="1309501">
                  <a:moveTo>
                    <a:pt x="1309501" y="0"/>
                  </a:moveTo>
                  <a:lnTo>
                    <a:pt x="0" y="0"/>
                  </a:lnTo>
                  <a:lnTo>
                    <a:pt x="101600" y="293553"/>
                  </a:lnTo>
                  <a:lnTo>
                    <a:pt x="0" y="587107"/>
                  </a:lnTo>
                  <a:lnTo>
                    <a:pt x="1309501" y="587107"/>
                  </a:lnTo>
                  <a:lnTo>
                    <a:pt x="1207901" y="293553"/>
                  </a:lnTo>
                  <a:lnTo>
                    <a:pt x="1309501" y="0"/>
                  </a:lnTo>
                  <a:close/>
                </a:path>
              </a:pathLst>
            </a:custGeom>
            <a:solidFill>
              <a:srgbClr val="FFFFFF"/>
            </a:solidFill>
          </p:spPr>
        </p:sp>
        <p:sp>
          <p:nvSpPr>
            <p:cNvPr name="TextBox 9" id="9"/>
            <p:cNvSpPr txBox="true"/>
            <p:nvPr/>
          </p:nvSpPr>
          <p:spPr>
            <a:xfrm>
              <a:off x="88900" y="-38100"/>
              <a:ext cx="635000"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850204" y="2417596"/>
            <a:ext cx="4490337" cy="2829169"/>
            <a:chOff x="0" y="0"/>
            <a:chExt cx="5987116" cy="3772225"/>
          </a:xfrm>
        </p:grpSpPr>
        <p:pic>
          <p:nvPicPr>
            <p:cNvPr name="Picture 11" id="11"/>
            <p:cNvPicPr>
              <a:picLocks noChangeAspect="true"/>
            </p:cNvPicPr>
            <p:nvPr/>
          </p:nvPicPr>
          <p:blipFill>
            <a:blip r:embed="rId4"/>
            <a:srcRect l="1665" t="0" r="0" b="0"/>
            <a:stretch>
              <a:fillRect/>
            </a:stretch>
          </p:blipFill>
          <p:spPr>
            <a:xfrm flipH="false" flipV="false" rot="0">
              <a:off x="0" y="0"/>
              <a:ext cx="5987116" cy="3772225"/>
            </a:xfrm>
            <a:prstGeom prst="rect">
              <a:avLst/>
            </a:prstGeom>
          </p:spPr>
        </p:pic>
        <p:pic>
          <p:nvPicPr>
            <p:cNvPr name="Picture 12" id="12"/>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2313599" y="1886113"/>
              <a:ext cx="617247" cy="602657"/>
            </a:xfrm>
            <a:prstGeom prst="rect">
              <a:avLst/>
            </a:prstGeom>
          </p:spPr>
        </p:pic>
      </p:grpSp>
      <p:grpSp>
        <p:nvGrpSpPr>
          <p:cNvPr name="Group 13" id="13"/>
          <p:cNvGrpSpPr/>
          <p:nvPr/>
        </p:nvGrpSpPr>
        <p:grpSpPr>
          <a:xfrm rot="0">
            <a:off x="6067321" y="5622506"/>
            <a:ext cx="4388591" cy="2917463"/>
            <a:chOff x="0" y="0"/>
            <a:chExt cx="5851455" cy="3889950"/>
          </a:xfrm>
        </p:grpSpPr>
        <p:pic>
          <p:nvPicPr>
            <p:cNvPr name="Picture 14" id="14"/>
            <p:cNvPicPr>
              <a:picLocks noChangeAspect="true"/>
            </p:cNvPicPr>
            <p:nvPr/>
          </p:nvPicPr>
          <p:blipFill>
            <a:blip r:embed="rId7"/>
            <a:srcRect l="0" t="0" r="0" b="0"/>
            <a:stretch>
              <a:fillRect/>
            </a:stretch>
          </p:blipFill>
          <p:spPr>
            <a:xfrm flipH="false" flipV="false" rot="0">
              <a:off x="0" y="0"/>
              <a:ext cx="5851455" cy="3889950"/>
            </a:xfrm>
            <a:prstGeom prst="rect">
              <a:avLst/>
            </a:prstGeom>
          </p:spPr>
        </p:pic>
        <p:pic>
          <p:nvPicPr>
            <p:cNvPr name="Picture 15" id="1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2414574" y="2674100"/>
              <a:ext cx="809224" cy="463281"/>
            </a:xfrm>
            <a:prstGeom prst="rect">
              <a:avLst/>
            </a:prstGeom>
          </p:spPr>
        </p:pic>
      </p:grpSp>
      <p:grpSp>
        <p:nvGrpSpPr>
          <p:cNvPr name="Group 16" id="16"/>
          <p:cNvGrpSpPr/>
          <p:nvPr/>
        </p:nvGrpSpPr>
        <p:grpSpPr>
          <a:xfrm rot="0">
            <a:off x="850204" y="5599722"/>
            <a:ext cx="4490337" cy="2940247"/>
            <a:chOff x="0" y="0"/>
            <a:chExt cx="5987116" cy="3920329"/>
          </a:xfrm>
        </p:grpSpPr>
        <p:pic>
          <p:nvPicPr>
            <p:cNvPr name="Picture 17" id="17"/>
            <p:cNvPicPr>
              <a:picLocks noChangeAspect="true"/>
            </p:cNvPicPr>
            <p:nvPr/>
          </p:nvPicPr>
          <p:blipFill>
            <a:blip r:embed="rId10"/>
            <a:srcRect l="0" t="1970" r="3467" b="0"/>
            <a:stretch>
              <a:fillRect/>
            </a:stretch>
          </p:blipFill>
          <p:spPr>
            <a:xfrm flipH="false" flipV="false" rot="0">
              <a:off x="0" y="0"/>
              <a:ext cx="5987116" cy="3920329"/>
            </a:xfrm>
            <a:prstGeom prst="rect">
              <a:avLst/>
            </a:prstGeom>
          </p:spPr>
        </p:pic>
        <p:pic>
          <p:nvPicPr>
            <p:cNvPr name="Picture 18" id="18"/>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2814002" y="2170380"/>
              <a:ext cx="684534" cy="668354"/>
            </a:xfrm>
            <a:prstGeom prst="rect">
              <a:avLst/>
            </a:prstGeom>
          </p:spPr>
        </p:pic>
      </p:grpSp>
      <p:grpSp>
        <p:nvGrpSpPr>
          <p:cNvPr name="Group 19" id="19"/>
          <p:cNvGrpSpPr/>
          <p:nvPr/>
        </p:nvGrpSpPr>
        <p:grpSpPr>
          <a:xfrm rot="0">
            <a:off x="6067321" y="2417596"/>
            <a:ext cx="4388591" cy="2881060"/>
            <a:chOff x="0" y="0"/>
            <a:chExt cx="5851455" cy="3841413"/>
          </a:xfrm>
        </p:grpSpPr>
        <p:pic>
          <p:nvPicPr>
            <p:cNvPr name="Picture 20" id="20"/>
            <p:cNvPicPr>
              <a:picLocks noChangeAspect="true"/>
            </p:cNvPicPr>
            <p:nvPr/>
          </p:nvPicPr>
          <p:blipFill>
            <a:blip r:embed="rId11"/>
            <a:srcRect l="0" t="0" r="0" b="0"/>
            <a:stretch>
              <a:fillRect/>
            </a:stretch>
          </p:blipFill>
          <p:spPr>
            <a:xfrm flipH="false" flipV="false" rot="0">
              <a:off x="0" y="0"/>
              <a:ext cx="5851455" cy="3841413"/>
            </a:xfrm>
            <a:prstGeom prst="rect">
              <a:avLst/>
            </a:prstGeom>
          </p:spPr>
        </p:pic>
        <p:pic>
          <p:nvPicPr>
            <p:cNvPr name="Picture 21" id="21"/>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698082" y="1830357"/>
              <a:ext cx="918973" cy="897251"/>
            </a:xfrm>
            <a:prstGeom prst="rect">
              <a:avLst/>
            </a:prstGeom>
          </p:spPr>
        </p:pic>
      </p:grpSp>
      <p:sp>
        <p:nvSpPr>
          <p:cNvPr name="TextBox 22" id="22"/>
          <p:cNvSpPr txBox="true"/>
          <p:nvPr/>
        </p:nvSpPr>
        <p:spPr>
          <a:xfrm rot="0">
            <a:off x="353544" y="820271"/>
            <a:ext cx="8790456" cy="669926"/>
          </a:xfrm>
          <a:prstGeom prst="rect">
            <a:avLst/>
          </a:prstGeom>
        </p:spPr>
        <p:txBody>
          <a:bodyPr anchor="t" rtlCol="false" tIns="0" lIns="0" bIns="0" rIns="0">
            <a:spAutoFit/>
          </a:bodyPr>
          <a:lstStyle/>
          <a:p>
            <a:pPr algn="ctr">
              <a:lnSpc>
                <a:spcPts val="5599"/>
              </a:lnSpc>
            </a:pPr>
            <a:r>
              <a:rPr lang="en-US" sz="3999">
                <a:solidFill>
                  <a:srgbClr val="000000"/>
                </a:solidFill>
                <a:latin typeface="Abril Fatface"/>
              </a:rPr>
              <a:t>SEASONAL VEGETABLES OF NOIDA </a:t>
            </a:r>
          </a:p>
        </p:txBody>
      </p:sp>
      <p:sp>
        <p:nvSpPr>
          <p:cNvPr name="TextBox 23" id="23"/>
          <p:cNvSpPr txBox="true"/>
          <p:nvPr/>
        </p:nvSpPr>
        <p:spPr>
          <a:xfrm rot="0">
            <a:off x="850204" y="9134475"/>
            <a:ext cx="1567495" cy="1136972"/>
          </a:xfrm>
          <a:prstGeom prst="rect">
            <a:avLst/>
          </a:prstGeom>
        </p:spPr>
        <p:txBody>
          <a:bodyPr anchor="t" rtlCol="false" tIns="0" lIns="0" bIns="0" rIns="0">
            <a:spAutoFit/>
          </a:bodyPr>
          <a:lstStyle/>
          <a:p>
            <a:pPr algn="ctr">
              <a:lnSpc>
                <a:spcPts val="9331"/>
              </a:lnSpc>
            </a:pPr>
            <a:r>
              <a:rPr lang="en-US" sz="6665">
                <a:solidFill>
                  <a:srgbClr val="000000"/>
                </a:solidFill>
                <a:latin typeface="Open Sans Extra Bold"/>
              </a:rPr>
              <a:t>08</a:t>
            </a:r>
          </a:p>
        </p:txBody>
      </p:sp>
      <p:sp>
        <p:nvSpPr>
          <p:cNvPr name="TextBox 24" id="24"/>
          <p:cNvSpPr txBox="true"/>
          <p:nvPr/>
        </p:nvSpPr>
        <p:spPr>
          <a:xfrm rot="0">
            <a:off x="10810028" y="2360446"/>
            <a:ext cx="5904522" cy="943616"/>
          </a:xfrm>
          <a:prstGeom prst="rect">
            <a:avLst/>
          </a:prstGeom>
        </p:spPr>
        <p:txBody>
          <a:bodyPr anchor="t" rtlCol="false" tIns="0" lIns="0" bIns="0" rIns="0">
            <a:spAutoFit/>
          </a:bodyPr>
          <a:lstStyle/>
          <a:p>
            <a:pPr marL="582815" indent="-291407" lvl="1">
              <a:lnSpc>
                <a:spcPts val="3779"/>
              </a:lnSpc>
              <a:buFont typeface="Arial"/>
              <a:buChar char="•"/>
            </a:pPr>
            <a:r>
              <a:rPr lang="en-US" sz="2699">
                <a:solidFill>
                  <a:srgbClr val="FFFFFF"/>
                </a:solidFill>
                <a:latin typeface="Open Sans"/>
              </a:rPr>
              <a:t>Prices are dipping suddenly for a </a:t>
            </a:r>
          </a:p>
          <a:p>
            <a:pPr>
              <a:lnSpc>
                <a:spcPts val="3779"/>
              </a:lnSpc>
            </a:pPr>
            <a:r>
              <a:rPr lang="en-US" sz="2699">
                <a:solidFill>
                  <a:srgbClr val="FFFFFF"/>
                </a:solidFill>
                <a:latin typeface="Open Sans"/>
              </a:rPr>
              <a:t>       season.</a:t>
            </a:r>
          </a:p>
        </p:txBody>
      </p:sp>
      <p:sp>
        <p:nvSpPr>
          <p:cNvPr name="TextBox 25" id="25"/>
          <p:cNvSpPr txBox="true"/>
          <p:nvPr/>
        </p:nvSpPr>
        <p:spPr>
          <a:xfrm rot="0">
            <a:off x="10763015" y="3800976"/>
            <a:ext cx="7524985" cy="943616"/>
          </a:xfrm>
          <a:prstGeom prst="rect">
            <a:avLst/>
          </a:prstGeom>
        </p:spPr>
        <p:txBody>
          <a:bodyPr anchor="t" rtlCol="false" tIns="0" lIns="0" bIns="0" rIns="0">
            <a:spAutoFit/>
          </a:bodyPr>
          <a:lstStyle/>
          <a:p>
            <a:pPr marL="582815" indent="-291407" lvl="1">
              <a:lnSpc>
                <a:spcPts val="3779"/>
              </a:lnSpc>
              <a:buFont typeface="Arial"/>
              <a:buChar char="•"/>
            </a:pPr>
            <a:r>
              <a:rPr lang="en-US" sz="2699">
                <a:solidFill>
                  <a:srgbClr val="FFFFFF"/>
                </a:solidFill>
                <a:latin typeface="Open Sans"/>
              </a:rPr>
              <a:t>If the prices goes up suddenly for a seasons,</a:t>
            </a:r>
          </a:p>
        </p:txBody>
      </p:sp>
      <p:sp>
        <p:nvSpPr>
          <p:cNvPr name="TextBox 26" id="26"/>
          <p:cNvSpPr txBox="true"/>
          <p:nvPr/>
        </p:nvSpPr>
        <p:spPr>
          <a:xfrm rot="0">
            <a:off x="11312224" y="4687443"/>
            <a:ext cx="7108187" cy="1421133"/>
          </a:xfrm>
          <a:prstGeom prst="rect">
            <a:avLst/>
          </a:prstGeom>
        </p:spPr>
        <p:txBody>
          <a:bodyPr anchor="t" rtlCol="false" tIns="0" lIns="0" bIns="0" rIns="0">
            <a:spAutoFit/>
          </a:bodyPr>
          <a:lstStyle/>
          <a:p>
            <a:pPr>
              <a:lnSpc>
                <a:spcPts val="3779"/>
              </a:lnSpc>
            </a:pPr>
            <a:r>
              <a:rPr lang="en-US" sz="2699">
                <a:solidFill>
                  <a:srgbClr val="FFFFFF"/>
                </a:solidFill>
                <a:latin typeface="Open Sans"/>
              </a:rPr>
              <a:t>we can't consider them seasonal the</a:t>
            </a:r>
            <a:r>
              <a:rPr lang="en-US" sz="2699">
                <a:solidFill>
                  <a:srgbClr val="FFFFFF"/>
                </a:solidFill>
                <a:latin typeface="Open Sans"/>
              </a:rPr>
              <a:t> price change can be because of some demand market.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DAFftDeeEGw</dc:identifier>
  <dcterms:modified xsi:type="dcterms:W3CDTF">2011-08-01T06:04:30Z</dcterms:modified>
  <cp:revision>1</cp:revision>
  <dc:title>Vegetable Market Project </dc:title>
</cp:coreProperties>
</file>